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6" r:id="rId4"/>
    <p:sldMasterId id="2147483699" r:id="rId5"/>
    <p:sldMasterId id="2147483712" r:id="rId6"/>
    <p:sldMasterId id="2147483725" r:id="rId7"/>
  </p:sldMasterIdLst>
  <p:notesMasterIdLst>
    <p:notesMasterId r:id="rId72"/>
  </p:notesMasterIdLst>
  <p:sldIdLst>
    <p:sldId id="272" r:id="rId8"/>
    <p:sldId id="258" r:id="rId9"/>
    <p:sldId id="336" r:id="rId10"/>
    <p:sldId id="337" r:id="rId11"/>
    <p:sldId id="274" r:id="rId12"/>
    <p:sldId id="275" r:id="rId13"/>
    <p:sldId id="276" r:id="rId14"/>
    <p:sldId id="278" r:id="rId15"/>
    <p:sldId id="279" r:id="rId16"/>
    <p:sldId id="281" r:id="rId17"/>
    <p:sldId id="277" r:id="rId18"/>
    <p:sldId id="338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8" r:id="rId34"/>
    <p:sldId id="299" r:id="rId35"/>
    <p:sldId id="300" r:id="rId36"/>
    <p:sldId id="260" r:id="rId37"/>
    <p:sldId id="302" r:id="rId38"/>
    <p:sldId id="303" r:id="rId39"/>
    <p:sldId id="304" r:id="rId40"/>
    <p:sldId id="307" r:id="rId41"/>
    <p:sldId id="308" r:id="rId42"/>
    <p:sldId id="305" r:id="rId43"/>
    <p:sldId id="339" r:id="rId44"/>
    <p:sldId id="309" r:id="rId45"/>
    <p:sldId id="261" r:id="rId46"/>
    <p:sldId id="310" r:id="rId47"/>
    <p:sldId id="311" r:id="rId48"/>
    <p:sldId id="313" r:id="rId49"/>
    <p:sldId id="314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40" r:id="rId65"/>
    <p:sldId id="331" r:id="rId66"/>
    <p:sldId id="332" r:id="rId67"/>
    <p:sldId id="333" r:id="rId68"/>
    <p:sldId id="334" r:id="rId69"/>
    <p:sldId id="335" r:id="rId70"/>
    <p:sldId id="27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188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2" autoAdjust="0"/>
    <p:restoredTop sz="91830" autoAdjust="0"/>
  </p:normalViewPr>
  <p:slideViewPr>
    <p:cSldViewPr snapToGrid="0">
      <p:cViewPr varScale="1">
        <p:scale>
          <a:sx n="85" d="100"/>
          <a:sy n="85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F1-4BB2-B57F-17BF70D5BFF7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F1-4BB2-B57F-17BF70D5BFF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F1-4BB2-B57F-17BF70D5B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F1-4BB2-B57F-17BF70D5BFF7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F1-4BB2-B57F-17BF70D5BFF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</c:v>
                </c:pt>
                <c:pt idx="1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F1-4BB2-B57F-17BF70D5B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F1-4BB2-B57F-17BF70D5BFF7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F1-4BB2-B57F-17BF70D5BFF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</c:v>
                </c:pt>
                <c:pt idx="1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F1-4BB2-B57F-17BF70D5B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AFC23-DDFF-4912-8ECE-1BC2B58E0466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78B7FE-FED1-4702-B19E-A28D92303B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altLang="ja-JP" sz="2400" b="1" smtClean="0">
              <a:latin typeface="Arial" panose="020B0604020202020204" pitchFamily="34" charset="0"/>
              <a:cs typeface="Arial" panose="020B0604020202020204" pitchFamily="34" charset="0"/>
            </a:rPr>
            <a:t>5.1 </a:t>
          </a:r>
          <a:r>
            <a:rPr lang="en-US" sz="2400" b="1" smtClean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  <a:endParaRPr lang="en-US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B9C0E8-EA32-465A-808A-3DB78D3D34B1}" type="parTrans" cxnId="{F3A9D4E9-C5B9-43DA-B55C-F970DB1F9CD9}">
      <dgm:prSet/>
      <dgm:spPr/>
      <dgm:t>
        <a:bodyPr/>
        <a:lstStyle/>
        <a:p>
          <a:endParaRPr lang="en-US"/>
        </a:p>
      </dgm:t>
    </dgm:pt>
    <dgm:pt modelId="{3EAC6654-07E6-4A48-93B6-0725FA2C2D61}" type="sibTrans" cxnId="{F3A9D4E9-C5B9-43DA-B55C-F970DB1F9CD9}">
      <dgm:prSet/>
      <dgm:spPr/>
      <dgm:t>
        <a:bodyPr/>
        <a:lstStyle/>
        <a:p>
          <a:endParaRPr lang="en-US"/>
        </a:p>
      </dgm:t>
    </dgm:pt>
    <dgm:pt modelId="{3D49AC33-135E-4B02-A02E-C0FBE8B08A66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sz="2000" b="0" smtClean="0">
              <a:latin typeface="Gill Sans MT (Body)"/>
              <a:cs typeface="Times New Roman" panose="02020603050405020304" pitchFamily="18" charset="0"/>
            </a:rPr>
            <a:t>5.1.2 SRS</a:t>
          </a:r>
          <a:endParaRPr lang="en-US" sz="2000" b="0" dirty="0">
            <a:latin typeface="Gill Sans MT (Body)"/>
            <a:cs typeface="Times New Roman" panose="02020603050405020304" pitchFamily="18" charset="0"/>
          </a:endParaRPr>
        </a:p>
      </dgm:t>
    </dgm:pt>
    <dgm:pt modelId="{40EB9388-50C4-4E5D-9540-8C331C4DC0EF}" type="parTrans" cxnId="{D432D60F-8FE4-4F4D-BFA4-B8596182F452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69F191A-8A66-4C31-BDFA-5FED4C51DFC5}" type="sibTrans" cxnId="{D432D60F-8FE4-4F4D-BFA4-B8596182F452}">
      <dgm:prSet/>
      <dgm:spPr/>
      <dgm:t>
        <a:bodyPr/>
        <a:lstStyle/>
        <a:p>
          <a:endParaRPr lang="en-US"/>
        </a:p>
      </dgm:t>
    </dgm:pt>
    <dgm:pt modelId="{30593993-46E1-486B-B366-06F007E1CAF7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sz="2000" b="0" smtClean="0">
              <a:latin typeface="Gill Sans MT (Body)"/>
              <a:cs typeface="Times New Roman" panose="02020603050405020304" pitchFamily="18" charset="0"/>
            </a:rPr>
            <a:t>5.1.3 Design</a:t>
          </a:r>
          <a:endParaRPr lang="en-US" sz="2000" b="0" dirty="0">
            <a:latin typeface="Gill Sans MT (Body)"/>
            <a:cs typeface="Times New Roman" panose="02020603050405020304" pitchFamily="18" charset="0"/>
          </a:endParaRPr>
        </a:p>
      </dgm:t>
    </dgm:pt>
    <dgm:pt modelId="{05CEF731-2D97-474D-9A7F-B89A668F12EC}" type="parTrans" cxnId="{2E18041F-C29F-4E0A-AF48-2739C404245D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31E2A3F4-4B65-493D-85E9-047C8BA1EF03}" type="sibTrans" cxnId="{2E18041F-C29F-4E0A-AF48-2739C404245D}">
      <dgm:prSet/>
      <dgm:spPr/>
      <dgm:t>
        <a:bodyPr/>
        <a:lstStyle/>
        <a:p>
          <a:endParaRPr lang="en-US"/>
        </a:p>
      </dgm:t>
    </dgm:pt>
    <dgm:pt modelId="{4CA3FAEE-4488-4AA2-8528-B10A03A0C72D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sz="2000" b="0" smtClean="0">
              <a:latin typeface="Gill Sans MT (Body)"/>
              <a:cs typeface="Times New Roman" panose="02020603050405020304" pitchFamily="18" charset="0"/>
            </a:rPr>
            <a:t>5.1.4 Code</a:t>
          </a:r>
          <a:endParaRPr lang="en-US" sz="2000" b="0" dirty="0">
            <a:latin typeface="Gill Sans MT (Body)"/>
            <a:cs typeface="Times New Roman" panose="02020603050405020304" pitchFamily="18" charset="0"/>
          </a:endParaRPr>
        </a:p>
      </dgm:t>
    </dgm:pt>
    <dgm:pt modelId="{C46717E6-C3A1-4D90-843C-13463A05D228}" type="parTrans" cxnId="{BFE08E00-B06D-4130-A9A4-7E7BB8EA04B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C7BE90B-03F2-4E7E-89F3-A06299E4B8B6}" type="sibTrans" cxnId="{BFE08E00-B06D-4130-A9A4-7E7BB8EA04B8}">
      <dgm:prSet/>
      <dgm:spPr/>
      <dgm:t>
        <a:bodyPr/>
        <a:lstStyle/>
        <a:p>
          <a:endParaRPr lang="en-US"/>
        </a:p>
      </dgm:t>
    </dgm:pt>
    <dgm:pt modelId="{4320AC8D-72CF-4485-A2FD-042AAF875AE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altLang="ja-JP" sz="2400" b="1" smtClean="0">
              <a:latin typeface="Gill Sans MT (Body)"/>
              <a:cs typeface="Times New Roman" panose="02020603050405020304" pitchFamily="18" charset="0"/>
            </a:rPr>
            <a:t>5.2 Testing</a:t>
          </a:r>
          <a:endParaRPr lang="en-US" sz="2400" b="1" dirty="0">
            <a:latin typeface="Gill Sans MT (Body)"/>
            <a:cs typeface="Times New Roman" panose="02020603050405020304" pitchFamily="18" charset="0"/>
          </a:endParaRPr>
        </a:p>
      </dgm:t>
    </dgm:pt>
    <dgm:pt modelId="{5A6A84E7-CA5C-4F6E-9A05-10ADCF504E0E}" type="parTrans" cxnId="{B1D014DF-5C10-4B6A-8D62-D68B269E6D0B}">
      <dgm:prSet/>
      <dgm:spPr/>
      <dgm:t>
        <a:bodyPr/>
        <a:lstStyle/>
        <a:p>
          <a:endParaRPr lang="en-US"/>
        </a:p>
      </dgm:t>
    </dgm:pt>
    <dgm:pt modelId="{98074BA1-1110-42C8-BD14-4135D41163C4}" type="sibTrans" cxnId="{B1D014DF-5C10-4B6A-8D62-D68B269E6D0B}">
      <dgm:prSet/>
      <dgm:spPr/>
      <dgm:t>
        <a:bodyPr/>
        <a:lstStyle/>
        <a:p>
          <a:endParaRPr lang="en-US"/>
        </a:p>
      </dgm:t>
    </dgm:pt>
    <dgm:pt modelId="{13C83078-A9B6-4F5A-B794-722167C16CA6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altLang="ja-JP" sz="2000" smtClean="0">
              <a:latin typeface="Gill Sans MT (Body)"/>
              <a:cs typeface="Times New Roman" pitchFamily="18" charset="0"/>
            </a:rPr>
            <a:t>5.2.1</a:t>
          </a:r>
          <a:r>
            <a:rPr lang="en-US" sz="2000" smtClean="0">
              <a:latin typeface="Gill Sans MT (Body)"/>
              <a:cs typeface="Times New Roman" pitchFamily="18" charset="0"/>
            </a:rPr>
            <a:t>Test</a:t>
          </a:r>
          <a:r>
            <a:rPr lang="en-US" sz="2000" smtClean="0">
              <a:latin typeface="Gill Sans MT (Body)"/>
            </a:rPr>
            <a:t> Process</a:t>
          </a:r>
          <a:endParaRPr lang="en-US" sz="2000" dirty="0">
            <a:latin typeface="Gill Sans MT (Body)"/>
          </a:endParaRPr>
        </a:p>
      </dgm:t>
    </dgm:pt>
    <dgm:pt modelId="{67ADABE8-62A4-4C2D-A0BA-254E90191DB7}" type="parTrans" cxnId="{6746E23F-23DD-459C-8217-08089104EAD3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E01FB69E-CF79-422A-86C9-808A609FDB14}" type="sibTrans" cxnId="{6746E23F-23DD-459C-8217-08089104EAD3}">
      <dgm:prSet/>
      <dgm:spPr/>
      <dgm:t>
        <a:bodyPr/>
        <a:lstStyle/>
        <a:p>
          <a:endParaRPr lang="en-US"/>
        </a:p>
      </dgm:t>
    </dgm:pt>
    <dgm:pt modelId="{824B29D6-82BE-4EA4-9ED7-D91FC27A92DF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altLang="ja-JP" sz="2000" smtClean="0">
              <a:latin typeface="Gill Sans MT (Body)"/>
              <a:cs typeface="Times New Roman" pitchFamily="18" charset="0"/>
            </a:rPr>
            <a:t>5.2.2</a:t>
          </a:r>
          <a:r>
            <a:rPr lang="en-US" sz="2000" smtClean="0">
              <a:latin typeface="Gill Sans MT (Body)"/>
              <a:cs typeface="Times New Roman" pitchFamily="18" charset="0"/>
            </a:rPr>
            <a:t>Test</a:t>
          </a:r>
          <a:r>
            <a:rPr lang="en-US" sz="2000" smtClean="0">
              <a:latin typeface="Gill Sans MT (Body)"/>
            </a:rPr>
            <a:t> Report</a:t>
          </a:r>
          <a:endParaRPr lang="en-US" sz="2000" dirty="0">
            <a:latin typeface="Gill Sans MT (Body)"/>
          </a:endParaRPr>
        </a:p>
      </dgm:t>
    </dgm:pt>
    <dgm:pt modelId="{99CCED84-3A1B-4C72-9750-F394E3A8F014}" type="parTrans" cxnId="{11CBA831-7AB2-49BD-9E56-9A49AA938FC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B9795315-62FB-4B2A-8157-B913A01A5F77}" type="sibTrans" cxnId="{11CBA831-7AB2-49BD-9E56-9A49AA938FC0}">
      <dgm:prSet/>
      <dgm:spPr/>
      <dgm:t>
        <a:bodyPr/>
        <a:lstStyle/>
        <a:p>
          <a:endParaRPr lang="en-US"/>
        </a:p>
      </dgm:t>
    </dgm:pt>
    <dgm:pt modelId="{5C423294-1590-45C1-B130-671A4F7BF18C}">
      <dgm:prSet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sz="2000" smtClean="0">
              <a:latin typeface="Gill Sans MT (Body)"/>
              <a:cs typeface="Times New Roman" panose="02020603050405020304" pitchFamily="18" charset="0"/>
            </a:rPr>
            <a:t>5.1.5 Test Document</a:t>
          </a:r>
          <a:endParaRPr lang="en-US" sz="2000" dirty="0">
            <a:latin typeface="Gill Sans MT (Body)"/>
            <a:cs typeface="Times New Roman" panose="02020603050405020304" pitchFamily="18" charset="0"/>
          </a:endParaRPr>
        </a:p>
      </dgm:t>
    </dgm:pt>
    <dgm:pt modelId="{E9B633E8-FA2C-485E-BF2B-70625AEA9B53}" type="parTrans" cxnId="{AEA60907-1DD6-4AEB-B588-77054AC6DCEE}">
      <dgm:prSet/>
      <dgm:spPr/>
      <dgm:t>
        <a:bodyPr/>
        <a:lstStyle/>
        <a:p>
          <a:endParaRPr lang="en-US"/>
        </a:p>
      </dgm:t>
    </dgm:pt>
    <dgm:pt modelId="{B28E2DDA-5E07-4190-BF26-FA16638F9A29}" type="sibTrans" cxnId="{AEA60907-1DD6-4AEB-B588-77054AC6DCEE}">
      <dgm:prSet/>
      <dgm:spPr/>
      <dgm:t>
        <a:bodyPr/>
        <a:lstStyle/>
        <a:p>
          <a:endParaRPr lang="en-US"/>
        </a:p>
      </dgm:t>
    </dgm:pt>
    <dgm:pt modelId="{6E9DE261-B63D-4EA5-AABD-2E0DB84A94FA}">
      <dgm:prSet custT="1"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sz="2000" b="0" smtClean="0">
              <a:latin typeface="Arial" panose="020B0604020202020204" pitchFamily="34" charset="0"/>
              <a:cs typeface="Arial" panose="020B0604020202020204" pitchFamily="34" charset="0"/>
            </a:rPr>
            <a:t>5.1.1 Project Plan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42CCC8-8B7B-4161-BDE9-FCEE524B1FE0}" type="parTrans" cxnId="{D5E6B281-1CB5-4704-A84C-A20AEBC57252}">
      <dgm:prSet/>
      <dgm:spPr/>
      <dgm:t>
        <a:bodyPr/>
        <a:lstStyle/>
        <a:p>
          <a:endParaRPr lang="en-US"/>
        </a:p>
      </dgm:t>
    </dgm:pt>
    <dgm:pt modelId="{B1D28AB0-5996-47E3-8E24-2DF58B878337}" type="sibTrans" cxnId="{D5E6B281-1CB5-4704-A84C-A20AEBC57252}">
      <dgm:prSet/>
      <dgm:spPr/>
      <dgm:t>
        <a:bodyPr/>
        <a:lstStyle/>
        <a:p>
          <a:endParaRPr lang="en-US"/>
        </a:p>
      </dgm:t>
    </dgm:pt>
    <dgm:pt modelId="{F3CBD54B-0BE3-4726-B10F-58C93BBBC90C}" type="pres">
      <dgm:prSet presAssocID="{3D2AFC23-DDFF-4912-8ECE-1BC2B58E04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50073E-BEF5-448A-B356-98B06EF19438}" type="pres">
      <dgm:prSet presAssocID="{BA78B7FE-FED1-4702-B19E-A28D92303BC6}" presName="root" presStyleCnt="0"/>
      <dgm:spPr/>
      <dgm:t>
        <a:bodyPr/>
        <a:lstStyle/>
        <a:p>
          <a:endParaRPr lang="en-US"/>
        </a:p>
      </dgm:t>
    </dgm:pt>
    <dgm:pt modelId="{B0C85D12-ED91-4843-8DB1-D84504ABEE8E}" type="pres">
      <dgm:prSet presAssocID="{BA78B7FE-FED1-4702-B19E-A28D92303BC6}" presName="rootComposite" presStyleCnt="0"/>
      <dgm:spPr/>
      <dgm:t>
        <a:bodyPr/>
        <a:lstStyle/>
        <a:p>
          <a:endParaRPr lang="en-US"/>
        </a:p>
      </dgm:t>
    </dgm:pt>
    <dgm:pt modelId="{142C6567-5802-4BF0-A6C8-5FED9A252592}" type="pres">
      <dgm:prSet presAssocID="{BA78B7FE-FED1-4702-B19E-A28D92303BC6}" presName="rootText" presStyleLbl="node1" presStyleIdx="0" presStyleCnt="2" custScaleX="195480" custScaleY="101298" custLinFactNeighborX="-20577"/>
      <dgm:spPr/>
      <dgm:t>
        <a:bodyPr/>
        <a:lstStyle/>
        <a:p>
          <a:endParaRPr lang="en-US"/>
        </a:p>
      </dgm:t>
    </dgm:pt>
    <dgm:pt modelId="{E11C6275-F067-4B4E-BDEF-5811AFD65762}" type="pres">
      <dgm:prSet presAssocID="{BA78B7FE-FED1-4702-B19E-A28D92303BC6}" presName="rootConnector" presStyleLbl="node1" presStyleIdx="0" presStyleCnt="2"/>
      <dgm:spPr/>
      <dgm:t>
        <a:bodyPr/>
        <a:lstStyle/>
        <a:p>
          <a:endParaRPr lang="en-US"/>
        </a:p>
      </dgm:t>
    </dgm:pt>
    <dgm:pt modelId="{788ADCDD-69CC-4AF4-BEC5-6E9A84CF4092}" type="pres">
      <dgm:prSet presAssocID="{BA78B7FE-FED1-4702-B19E-A28D92303BC6}" presName="childShape" presStyleCnt="0"/>
      <dgm:spPr/>
      <dgm:t>
        <a:bodyPr/>
        <a:lstStyle/>
        <a:p>
          <a:endParaRPr lang="en-US"/>
        </a:p>
      </dgm:t>
    </dgm:pt>
    <dgm:pt modelId="{FA559AD6-ED15-47E3-BCC6-01C6372E6387}" type="pres">
      <dgm:prSet presAssocID="{7442CCC8-8B7B-4161-BDE9-FCEE524B1FE0}" presName="Name13" presStyleLbl="parChTrans1D2" presStyleIdx="0" presStyleCnt="7" custSzX="2743205" custSzY="722376"/>
      <dgm:spPr/>
      <dgm:t>
        <a:bodyPr/>
        <a:lstStyle/>
        <a:p>
          <a:endParaRPr lang="en-US"/>
        </a:p>
      </dgm:t>
    </dgm:pt>
    <dgm:pt modelId="{B871C67D-3F06-423E-974C-4C182ED11ED3}" type="pres">
      <dgm:prSet presAssocID="{6E9DE261-B63D-4EA5-AABD-2E0DB84A94FA}" presName="childText" presStyleLbl="bgAcc1" presStyleIdx="0" presStyleCnt="7" custScaleX="244350" custScaleY="101298" custLinFactNeighborX="-25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42885-D991-48BA-875A-DD82CA97184B}" type="pres">
      <dgm:prSet presAssocID="{40EB9388-50C4-4E5D-9540-8C331C4DC0EF}" presName="Name13" presStyleLbl="parChTrans1D2" presStyleIdx="1" presStyleCnt="7" custSzX="2743205" custSzY="722376"/>
      <dgm:spPr/>
      <dgm:t>
        <a:bodyPr/>
        <a:lstStyle/>
        <a:p>
          <a:endParaRPr lang="en-US"/>
        </a:p>
      </dgm:t>
    </dgm:pt>
    <dgm:pt modelId="{4D675283-E0C2-4DCA-B6E4-479B8CD3905A}" type="pres">
      <dgm:prSet presAssocID="{3D49AC33-135E-4B02-A02E-C0FBE8B08A66}" presName="childText" presStyleLbl="bgAcc1" presStyleIdx="1" presStyleCnt="7" custScaleX="244350" custScaleY="101298" custLinFactNeighborX="-27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7C084-BA32-4CBE-92ED-84AFD360786B}" type="pres">
      <dgm:prSet presAssocID="{05CEF731-2D97-474D-9A7F-B89A668F12EC}" presName="Name13" presStyleLbl="parChTrans1D2" presStyleIdx="2" presStyleCnt="7" custSzX="2743205" custSzY="722376"/>
      <dgm:spPr/>
      <dgm:t>
        <a:bodyPr/>
        <a:lstStyle/>
        <a:p>
          <a:endParaRPr lang="en-US"/>
        </a:p>
      </dgm:t>
    </dgm:pt>
    <dgm:pt modelId="{CD3202EE-C10D-4E8A-87EC-D16C320EC5E3}" type="pres">
      <dgm:prSet presAssocID="{30593993-46E1-486B-B366-06F007E1CAF7}" presName="childText" presStyleLbl="bgAcc1" presStyleIdx="2" presStyleCnt="7" custScaleX="244350" custScaleY="101298" custLinFactNeighborX="-22194" custLinFactNeighborY="25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CF8D3-04FF-4F47-9F08-A276D2C3D985}" type="pres">
      <dgm:prSet presAssocID="{C46717E6-C3A1-4D90-843C-13463A05D228}" presName="Name13" presStyleLbl="parChTrans1D2" presStyleIdx="3" presStyleCnt="7" custSzX="2743205" custSzY="722376"/>
      <dgm:spPr/>
      <dgm:t>
        <a:bodyPr/>
        <a:lstStyle/>
        <a:p>
          <a:endParaRPr lang="en-US"/>
        </a:p>
      </dgm:t>
    </dgm:pt>
    <dgm:pt modelId="{DEF3BA42-519D-40FA-9A1F-2291CC9DDA13}" type="pres">
      <dgm:prSet presAssocID="{4CA3FAEE-4488-4AA2-8528-B10A03A0C72D}" presName="childText" presStyleLbl="bgAcc1" presStyleIdx="3" presStyleCnt="7" custScaleX="252513" custScaleY="101298" custLinFactNeighborX="-25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700C-5256-4BB9-9480-701AEA00011D}" type="pres">
      <dgm:prSet presAssocID="{E9B633E8-FA2C-485E-BF2B-70625AEA9B53}" presName="Name13" presStyleLbl="parChTrans1D2" presStyleIdx="4" presStyleCnt="7" custSzX="2743205" custSzY="722376"/>
      <dgm:spPr/>
      <dgm:t>
        <a:bodyPr/>
        <a:lstStyle/>
        <a:p>
          <a:endParaRPr lang="en-US"/>
        </a:p>
      </dgm:t>
    </dgm:pt>
    <dgm:pt modelId="{F2D59375-A4C8-4E7A-B590-0F1CEC25F4FF}" type="pres">
      <dgm:prSet presAssocID="{5C423294-1590-45C1-B130-671A4F7BF18C}" presName="childText" presStyleLbl="bgAcc1" presStyleIdx="4" presStyleCnt="7" custScaleX="255198" custScaleY="101298" custLinFactNeighborX="-25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B044-EA36-4FC1-892C-F5BBD661E93F}" type="pres">
      <dgm:prSet presAssocID="{4320AC8D-72CF-4485-A2FD-042AAF875AE7}" presName="root" presStyleCnt="0"/>
      <dgm:spPr/>
      <dgm:t>
        <a:bodyPr/>
        <a:lstStyle/>
        <a:p>
          <a:endParaRPr lang="en-US"/>
        </a:p>
      </dgm:t>
    </dgm:pt>
    <dgm:pt modelId="{648BB925-4AEF-4427-B198-A2687EB4BFC9}" type="pres">
      <dgm:prSet presAssocID="{4320AC8D-72CF-4485-A2FD-042AAF875AE7}" presName="rootComposite" presStyleCnt="0"/>
      <dgm:spPr/>
      <dgm:t>
        <a:bodyPr/>
        <a:lstStyle/>
        <a:p>
          <a:endParaRPr lang="en-US"/>
        </a:p>
      </dgm:t>
    </dgm:pt>
    <dgm:pt modelId="{667C44B1-29A5-43B5-94BE-67B54811D099}" type="pres">
      <dgm:prSet presAssocID="{4320AC8D-72CF-4485-A2FD-042AAF875AE7}" presName="rootText" presStyleLbl="node1" presStyleIdx="1" presStyleCnt="2" custScaleX="195480" custScaleY="101298" custLinFactNeighborX="55602" custLinFactNeighborY="3724"/>
      <dgm:spPr/>
      <dgm:t>
        <a:bodyPr/>
        <a:lstStyle/>
        <a:p>
          <a:endParaRPr lang="en-US"/>
        </a:p>
      </dgm:t>
    </dgm:pt>
    <dgm:pt modelId="{4EC7F646-5B77-486C-B6FF-333A1D623B51}" type="pres">
      <dgm:prSet presAssocID="{4320AC8D-72CF-4485-A2FD-042AAF875AE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7C40908-8301-4477-9D6F-FF4901F28D33}" type="pres">
      <dgm:prSet presAssocID="{4320AC8D-72CF-4485-A2FD-042AAF875AE7}" presName="childShape" presStyleCnt="0"/>
      <dgm:spPr/>
      <dgm:t>
        <a:bodyPr/>
        <a:lstStyle/>
        <a:p>
          <a:endParaRPr lang="en-US"/>
        </a:p>
      </dgm:t>
    </dgm:pt>
    <dgm:pt modelId="{934FBD14-EC84-4B70-919D-1E0F4F1720CE}" type="pres">
      <dgm:prSet presAssocID="{67ADABE8-62A4-4C2D-A0BA-254E90191DB7}" presName="Name13" presStyleLbl="parChTrans1D2" presStyleIdx="5" presStyleCnt="7" custSzX="2743206" custSzY="722376"/>
      <dgm:spPr/>
      <dgm:t>
        <a:bodyPr/>
        <a:lstStyle/>
        <a:p>
          <a:endParaRPr lang="en-US"/>
        </a:p>
      </dgm:t>
    </dgm:pt>
    <dgm:pt modelId="{630FEAFF-1828-4594-9A6A-5A1E379E51A1}" type="pres">
      <dgm:prSet presAssocID="{13C83078-A9B6-4F5A-B794-722167C16CA6}" presName="childText" presStyleLbl="bgAcc1" presStyleIdx="5" presStyleCnt="7" custScaleX="244350" custScaleY="101298" custLinFactNeighborX="60487" custLinFactNeighborY="1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0F877-AC61-4386-86C3-59400E70A537}" type="pres">
      <dgm:prSet presAssocID="{99CCED84-3A1B-4C72-9750-F394E3A8F014}" presName="Name13" presStyleLbl="parChTrans1D2" presStyleIdx="6" presStyleCnt="7" custSzX="2743206" custSzY="722376"/>
      <dgm:spPr/>
      <dgm:t>
        <a:bodyPr/>
        <a:lstStyle/>
        <a:p>
          <a:endParaRPr lang="en-US"/>
        </a:p>
      </dgm:t>
    </dgm:pt>
    <dgm:pt modelId="{85D9272D-B5AF-4DD8-A692-ABBB3A17A6E3}" type="pres">
      <dgm:prSet presAssocID="{824B29D6-82BE-4EA4-9ED7-D91FC27A92DF}" presName="childText" presStyleLbl="bgAcc1" presStyleIdx="6" presStyleCnt="7" custScaleX="244350" custScaleY="101298" custLinFactNeighborX="61358" custLinFactNeighborY="3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3608CC-D47B-4213-9CBF-0EDF5641ED85}" type="presOf" srcId="{99CCED84-3A1B-4C72-9750-F394E3A8F014}" destId="{C110F877-AC61-4386-86C3-59400E70A537}" srcOrd="0" destOrd="0" presId="urn:microsoft.com/office/officeart/2005/8/layout/hierarchy3"/>
    <dgm:cxn modelId="{4E09EE77-7575-496D-8524-78B48A9E00FA}" type="presOf" srcId="{E9B633E8-FA2C-485E-BF2B-70625AEA9B53}" destId="{0CD7700C-5256-4BB9-9480-701AEA00011D}" srcOrd="0" destOrd="0" presId="urn:microsoft.com/office/officeart/2005/8/layout/hierarchy3"/>
    <dgm:cxn modelId="{90BE9E6F-FD5E-40E0-A82A-941311E25A1E}" type="presOf" srcId="{3D49AC33-135E-4B02-A02E-C0FBE8B08A66}" destId="{4D675283-E0C2-4DCA-B6E4-479B8CD3905A}" srcOrd="0" destOrd="0" presId="urn:microsoft.com/office/officeart/2005/8/layout/hierarchy3"/>
    <dgm:cxn modelId="{C09502DD-4660-4980-8E49-D54ED8AF5918}" type="presOf" srcId="{5C423294-1590-45C1-B130-671A4F7BF18C}" destId="{F2D59375-A4C8-4E7A-B590-0F1CEC25F4FF}" srcOrd="0" destOrd="0" presId="urn:microsoft.com/office/officeart/2005/8/layout/hierarchy3"/>
    <dgm:cxn modelId="{F3A9D4E9-C5B9-43DA-B55C-F970DB1F9CD9}" srcId="{3D2AFC23-DDFF-4912-8ECE-1BC2B58E0466}" destId="{BA78B7FE-FED1-4702-B19E-A28D92303BC6}" srcOrd="0" destOrd="0" parTransId="{DDB9C0E8-EA32-465A-808A-3DB78D3D34B1}" sibTransId="{3EAC6654-07E6-4A48-93B6-0725FA2C2D61}"/>
    <dgm:cxn modelId="{08EDC964-F01D-45C9-8AC9-B017B1CBAA16}" type="presOf" srcId="{BA78B7FE-FED1-4702-B19E-A28D92303BC6}" destId="{142C6567-5802-4BF0-A6C8-5FED9A252592}" srcOrd="0" destOrd="0" presId="urn:microsoft.com/office/officeart/2005/8/layout/hierarchy3"/>
    <dgm:cxn modelId="{D125C857-2837-4463-BF71-2B6B1F98F54F}" type="presOf" srcId="{30593993-46E1-486B-B366-06F007E1CAF7}" destId="{CD3202EE-C10D-4E8A-87EC-D16C320EC5E3}" srcOrd="0" destOrd="0" presId="urn:microsoft.com/office/officeart/2005/8/layout/hierarchy3"/>
    <dgm:cxn modelId="{AA443CB1-4C10-4170-9BCD-2279D4FD1832}" type="presOf" srcId="{4320AC8D-72CF-4485-A2FD-042AAF875AE7}" destId="{667C44B1-29A5-43B5-94BE-67B54811D099}" srcOrd="0" destOrd="0" presId="urn:microsoft.com/office/officeart/2005/8/layout/hierarchy3"/>
    <dgm:cxn modelId="{7D43F881-02B3-443C-BF25-E21A79B6DFDD}" type="presOf" srcId="{4320AC8D-72CF-4485-A2FD-042AAF875AE7}" destId="{4EC7F646-5B77-486C-B6FF-333A1D623B51}" srcOrd="1" destOrd="0" presId="urn:microsoft.com/office/officeart/2005/8/layout/hierarchy3"/>
    <dgm:cxn modelId="{3BA3F780-A1A5-457E-B44C-38A9A721A6ED}" type="presOf" srcId="{67ADABE8-62A4-4C2D-A0BA-254E90191DB7}" destId="{934FBD14-EC84-4B70-919D-1E0F4F1720CE}" srcOrd="0" destOrd="0" presId="urn:microsoft.com/office/officeart/2005/8/layout/hierarchy3"/>
    <dgm:cxn modelId="{244991BA-28A1-44E5-8043-939F71AF4213}" type="presOf" srcId="{6E9DE261-B63D-4EA5-AABD-2E0DB84A94FA}" destId="{B871C67D-3F06-423E-974C-4C182ED11ED3}" srcOrd="0" destOrd="0" presId="urn:microsoft.com/office/officeart/2005/8/layout/hierarchy3"/>
    <dgm:cxn modelId="{74D66DE7-D378-4129-9F46-AC2C0170B9D2}" type="presOf" srcId="{4CA3FAEE-4488-4AA2-8528-B10A03A0C72D}" destId="{DEF3BA42-519D-40FA-9A1F-2291CC9DDA13}" srcOrd="0" destOrd="0" presId="urn:microsoft.com/office/officeart/2005/8/layout/hierarchy3"/>
    <dgm:cxn modelId="{219B17C6-BBF9-4B68-AEB8-7E06D4D1E681}" type="presOf" srcId="{7442CCC8-8B7B-4161-BDE9-FCEE524B1FE0}" destId="{FA559AD6-ED15-47E3-BCC6-01C6372E6387}" srcOrd="0" destOrd="0" presId="urn:microsoft.com/office/officeart/2005/8/layout/hierarchy3"/>
    <dgm:cxn modelId="{A9299075-1696-4A23-96A5-D20B3C71BC14}" type="presOf" srcId="{3D2AFC23-DDFF-4912-8ECE-1BC2B58E0466}" destId="{F3CBD54B-0BE3-4726-B10F-58C93BBBC90C}" srcOrd="0" destOrd="0" presId="urn:microsoft.com/office/officeart/2005/8/layout/hierarchy3"/>
    <dgm:cxn modelId="{5ABF6031-2807-4EF1-BE52-8610688E9157}" type="presOf" srcId="{40EB9388-50C4-4E5D-9540-8C331C4DC0EF}" destId="{F5342885-D991-48BA-875A-DD82CA97184B}" srcOrd="0" destOrd="0" presId="urn:microsoft.com/office/officeart/2005/8/layout/hierarchy3"/>
    <dgm:cxn modelId="{D432D60F-8FE4-4F4D-BFA4-B8596182F452}" srcId="{BA78B7FE-FED1-4702-B19E-A28D92303BC6}" destId="{3D49AC33-135E-4B02-A02E-C0FBE8B08A66}" srcOrd="1" destOrd="0" parTransId="{40EB9388-50C4-4E5D-9540-8C331C4DC0EF}" sibTransId="{F69F191A-8A66-4C31-BDFA-5FED4C51DFC5}"/>
    <dgm:cxn modelId="{11CBA831-7AB2-49BD-9E56-9A49AA938FC0}" srcId="{4320AC8D-72CF-4485-A2FD-042AAF875AE7}" destId="{824B29D6-82BE-4EA4-9ED7-D91FC27A92DF}" srcOrd="1" destOrd="0" parTransId="{99CCED84-3A1B-4C72-9750-F394E3A8F014}" sibTransId="{B9795315-62FB-4B2A-8157-B913A01A5F77}"/>
    <dgm:cxn modelId="{6C5417C2-D591-42EB-A35E-836B39753236}" type="presOf" srcId="{05CEF731-2D97-474D-9A7F-B89A668F12EC}" destId="{CAD7C084-BA32-4CBE-92ED-84AFD360786B}" srcOrd="0" destOrd="0" presId="urn:microsoft.com/office/officeart/2005/8/layout/hierarchy3"/>
    <dgm:cxn modelId="{9FB6549F-3466-4FA5-BFAB-EC6735739BE2}" type="presOf" srcId="{C46717E6-C3A1-4D90-843C-13463A05D228}" destId="{BB7CF8D3-04FF-4F47-9F08-A276D2C3D985}" srcOrd="0" destOrd="0" presId="urn:microsoft.com/office/officeart/2005/8/layout/hierarchy3"/>
    <dgm:cxn modelId="{D5E6B281-1CB5-4704-A84C-A20AEBC57252}" srcId="{BA78B7FE-FED1-4702-B19E-A28D92303BC6}" destId="{6E9DE261-B63D-4EA5-AABD-2E0DB84A94FA}" srcOrd="0" destOrd="0" parTransId="{7442CCC8-8B7B-4161-BDE9-FCEE524B1FE0}" sibTransId="{B1D28AB0-5996-47E3-8E24-2DF58B878337}"/>
    <dgm:cxn modelId="{B1D014DF-5C10-4B6A-8D62-D68B269E6D0B}" srcId="{3D2AFC23-DDFF-4912-8ECE-1BC2B58E0466}" destId="{4320AC8D-72CF-4485-A2FD-042AAF875AE7}" srcOrd="1" destOrd="0" parTransId="{5A6A84E7-CA5C-4F6E-9A05-10ADCF504E0E}" sibTransId="{98074BA1-1110-42C8-BD14-4135D41163C4}"/>
    <dgm:cxn modelId="{6746E23F-23DD-459C-8217-08089104EAD3}" srcId="{4320AC8D-72CF-4485-A2FD-042AAF875AE7}" destId="{13C83078-A9B6-4F5A-B794-722167C16CA6}" srcOrd="0" destOrd="0" parTransId="{67ADABE8-62A4-4C2D-A0BA-254E90191DB7}" sibTransId="{E01FB69E-CF79-422A-86C9-808A609FDB14}"/>
    <dgm:cxn modelId="{E5ED4943-DDDD-42B7-BD05-B66E0595754C}" type="presOf" srcId="{BA78B7FE-FED1-4702-B19E-A28D92303BC6}" destId="{E11C6275-F067-4B4E-BDEF-5811AFD65762}" srcOrd="1" destOrd="0" presId="urn:microsoft.com/office/officeart/2005/8/layout/hierarchy3"/>
    <dgm:cxn modelId="{2951310D-9F4E-4443-B085-64181C10CBC0}" type="presOf" srcId="{824B29D6-82BE-4EA4-9ED7-D91FC27A92DF}" destId="{85D9272D-B5AF-4DD8-A692-ABBB3A17A6E3}" srcOrd="0" destOrd="0" presId="urn:microsoft.com/office/officeart/2005/8/layout/hierarchy3"/>
    <dgm:cxn modelId="{2E18041F-C29F-4E0A-AF48-2739C404245D}" srcId="{BA78B7FE-FED1-4702-B19E-A28D92303BC6}" destId="{30593993-46E1-486B-B366-06F007E1CAF7}" srcOrd="2" destOrd="0" parTransId="{05CEF731-2D97-474D-9A7F-B89A668F12EC}" sibTransId="{31E2A3F4-4B65-493D-85E9-047C8BA1EF03}"/>
    <dgm:cxn modelId="{BFE08E00-B06D-4130-A9A4-7E7BB8EA04B8}" srcId="{BA78B7FE-FED1-4702-B19E-A28D92303BC6}" destId="{4CA3FAEE-4488-4AA2-8528-B10A03A0C72D}" srcOrd="3" destOrd="0" parTransId="{C46717E6-C3A1-4D90-843C-13463A05D228}" sibTransId="{DC7BE90B-03F2-4E7E-89F3-A06299E4B8B6}"/>
    <dgm:cxn modelId="{F2E80C8F-417C-4B99-86C8-000EB3036EAE}" type="presOf" srcId="{13C83078-A9B6-4F5A-B794-722167C16CA6}" destId="{630FEAFF-1828-4594-9A6A-5A1E379E51A1}" srcOrd="0" destOrd="0" presId="urn:microsoft.com/office/officeart/2005/8/layout/hierarchy3"/>
    <dgm:cxn modelId="{AEA60907-1DD6-4AEB-B588-77054AC6DCEE}" srcId="{BA78B7FE-FED1-4702-B19E-A28D92303BC6}" destId="{5C423294-1590-45C1-B130-671A4F7BF18C}" srcOrd="4" destOrd="0" parTransId="{E9B633E8-FA2C-485E-BF2B-70625AEA9B53}" sibTransId="{B28E2DDA-5E07-4190-BF26-FA16638F9A29}"/>
    <dgm:cxn modelId="{3D7AA78A-9936-45F7-8853-8F2F650DE2D9}" type="presParOf" srcId="{F3CBD54B-0BE3-4726-B10F-58C93BBBC90C}" destId="{7D50073E-BEF5-448A-B356-98B06EF19438}" srcOrd="0" destOrd="0" presId="urn:microsoft.com/office/officeart/2005/8/layout/hierarchy3"/>
    <dgm:cxn modelId="{C6B9FE27-9DA2-416F-9CE1-5AD7D642FFEA}" type="presParOf" srcId="{7D50073E-BEF5-448A-B356-98B06EF19438}" destId="{B0C85D12-ED91-4843-8DB1-D84504ABEE8E}" srcOrd="0" destOrd="0" presId="urn:microsoft.com/office/officeart/2005/8/layout/hierarchy3"/>
    <dgm:cxn modelId="{C843F321-3131-4FB2-A13B-502B81E8D32D}" type="presParOf" srcId="{B0C85D12-ED91-4843-8DB1-D84504ABEE8E}" destId="{142C6567-5802-4BF0-A6C8-5FED9A252592}" srcOrd="0" destOrd="0" presId="urn:microsoft.com/office/officeart/2005/8/layout/hierarchy3"/>
    <dgm:cxn modelId="{18775AA0-74B7-4D46-AFB2-CE290583B516}" type="presParOf" srcId="{B0C85D12-ED91-4843-8DB1-D84504ABEE8E}" destId="{E11C6275-F067-4B4E-BDEF-5811AFD65762}" srcOrd="1" destOrd="0" presId="urn:microsoft.com/office/officeart/2005/8/layout/hierarchy3"/>
    <dgm:cxn modelId="{926076A1-FD64-466A-A62F-8B153C15CF32}" type="presParOf" srcId="{7D50073E-BEF5-448A-B356-98B06EF19438}" destId="{788ADCDD-69CC-4AF4-BEC5-6E9A84CF4092}" srcOrd="1" destOrd="0" presId="urn:microsoft.com/office/officeart/2005/8/layout/hierarchy3"/>
    <dgm:cxn modelId="{F0FF2126-6657-4FB7-9058-D5CC058FD343}" type="presParOf" srcId="{788ADCDD-69CC-4AF4-BEC5-6E9A84CF4092}" destId="{FA559AD6-ED15-47E3-BCC6-01C6372E6387}" srcOrd="0" destOrd="0" presId="urn:microsoft.com/office/officeart/2005/8/layout/hierarchy3"/>
    <dgm:cxn modelId="{3571F541-67FB-4233-9C72-1215CD2C1F50}" type="presParOf" srcId="{788ADCDD-69CC-4AF4-BEC5-6E9A84CF4092}" destId="{B871C67D-3F06-423E-974C-4C182ED11ED3}" srcOrd="1" destOrd="0" presId="urn:microsoft.com/office/officeart/2005/8/layout/hierarchy3"/>
    <dgm:cxn modelId="{1957BB21-1FF8-4164-A259-08B455F6AE0D}" type="presParOf" srcId="{788ADCDD-69CC-4AF4-BEC5-6E9A84CF4092}" destId="{F5342885-D991-48BA-875A-DD82CA97184B}" srcOrd="2" destOrd="0" presId="urn:microsoft.com/office/officeart/2005/8/layout/hierarchy3"/>
    <dgm:cxn modelId="{9F8DE001-0674-4691-9792-B1CD31A319A6}" type="presParOf" srcId="{788ADCDD-69CC-4AF4-BEC5-6E9A84CF4092}" destId="{4D675283-E0C2-4DCA-B6E4-479B8CD3905A}" srcOrd="3" destOrd="0" presId="urn:microsoft.com/office/officeart/2005/8/layout/hierarchy3"/>
    <dgm:cxn modelId="{0AF7A1EE-305A-4A7A-A73A-535563965B06}" type="presParOf" srcId="{788ADCDD-69CC-4AF4-BEC5-6E9A84CF4092}" destId="{CAD7C084-BA32-4CBE-92ED-84AFD360786B}" srcOrd="4" destOrd="0" presId="urn:microsoft.com/office/officeart/2005/8/layout/hierarchy3"/>
    <dgm:cxn modelId="{AD5B6B4F-83F8-4AF6-80E5-27B27E94D8C3}" type="presParOf" srcId="{788ADCDD-69CC-4AF4-BEC5-6E9A84CF4092}" destId="{CD3202EE-C10D-4E8A-87EC-D16C320EC5E3}" srcOrd="5" destOrd="0" presId="urn:microsoft.com/office/officeart/2005/8/layout/hierarchy3"/>
    <dgm:cxn modelId="{A9A19BE2-4BCA-4418-9AD3-3DEB2614B439}" type="presParOf" srcId="{788ADCDD-69CC-4AF4-BEC5-6E9A84CF4092}" destId="{BB7CF8D3-04FF-4F47-9F08-A276D2C3D985}" srcOrd="6" destOrd="0" presId="urn:microsoft.com/office/officeart/2005/8/layout/hierarchy3"/>
    <dgm:cxn modelId="{AF3A58E5-1920-47C8-85DA-45DC3ACD5763}" type="presParOf" srcId="{788ADCDD-69CC-4AF4-BEC5-6E9A84CF4092}" destId="{DEF3BA42-519D-40FA-9A1F-2291CC9DDA13}" srcOrd="7" destOrd="0" presId="urn:microsoft.com/office/officeart/2005/8/layout/hierarchy3"/>
    <dgm:cxn modelId="{12623B17-3021-45DE-BFE3-98C1250E8AEF}" type="presParOf" srcId="{788ADCDD-69CC-4AF4-BEC5-6E9A84CF4092}" destId="{0CD7700C-5256-4BB9-9480-701AEA00011D}" srcOrd="8" destOrd="0" presId="urn:microsoft.com/office/officeart/2005/8/layout/hierarchy3"/>
    <dgm:cxn modelId="{D0A64AC4-3F06-44AD-8C8F-12B895334260}" type="presParOf" srcId="{788ADCDD-69CC-4AF4-BEC5-6E9A84CF4092}" destId="{F2D59375-A4C8-4E7A-B590-0F1CEC25F4FF}" srcOrd="9" destOrd="0" presId="urn:microsoft.com/office/officeart/2005/8/layout/hierarchy3"/>
    <dgm:cxn modelId="{1C2D187F-FC8F-4650-B8D2-C5795DAD2E39}" type="presParOf" srcId="{F3CBD54B-0BE3-4726-B10F-58C93BBBC90C}" destId="{B2B4B044-EA36-4FC1-892C-F5BBD661E93F}" srcOrd="1" destOrd="0" presId="urn:microsoft.com/office/officeart/2005/8/layout/hierarchy3"/>
    <dgm:cxn modelId="{BC061A58-DCAB-4A83-A0A2-B46CCA311BFD}" type="presParOf" srcId="{B2B4B044-EA36-4FC1-892C-F5BBD661E93F}" destId="{648BB925-4AEF-4427-B198-A2687EB4BFC9}" srcOrd="0" destOrd="0" presId="urn:microsoft.com/office/officeart/2005/8/layout/hierarchy3"/>
    <dgm:cxn modelId="{CC67AE53-CF61-49AB-A418-2E2FC6C09322}" type="presParOf" srcId="{648BB925-4AEF-4427-B198-A2687EB4BFC9}" destId="{667C44B1-29A5-43B5-94BE-67B54811D099}" srcOrd="0" destOrd="0" presId="urn:microsoft.com/office/officeart/2005/8/layout/hierarchy3"/>
    <dgm:cxn modelId="{70E112EC-0A6C-4B5E-A013-53AD38853C99}" type="presParOf" srcId="{648BB925-4AEF-4427-B198-A2687EB4BFC9}" destId="{4EC7F646-5B77-486C-B6FF-333A1D623B51}" srcOrd="1" destOrd="0" presId="urn:microsoft.com/office/officeart/2005/8/layout/hierarchy3"/>
    <dgm:cxn modelId="{AE86C314-CAB6-428F-B128-D6956579ADCC}" type="presParOf" srcId="{B2B4B044-EA36-4FC1-892C-F5BBD661E93F}" destId="{77C40908-8301-4477-9D6F-FF4901F28D33}" srcOrd="1" destOrd="0" presId="urn:microsoft.com/office/officeart/2005/8/layout/hierarchy3"/>
    <dgm:cxn modelId="{46770C3A-9011-4812-972E-D9BFA99A8913}" type="presParOf" srcId="{77C40908-8301-4477-9D6F-FF4901F28D33}" destId="{934FBD14-EC84-4B70-919D-1E0F4F1720CE}" srcOrd="0" destOrd="0" presId="urn:microsoft.com/office/officeart/2005/8/layout/hierarchy3"/>
    <dgm:cxn modelId="{E383123D-48D6-41D9-86E2-BE90A93BBF8B}" type="presParOf" srcId="{77C40908-8301-4477-9D6F-FF4901F28D33}" destId="{630FEAFF-1828-4594-9A6A-5A1E379E51A1}" srcOrd="1" destOrd="0" presId="urn:microsoft.com/office/officeart/2005/8/layout/hierarchy3"/>
    <dgm:cxn modelId="{EBC1E802-A126-4F3A-AC2D-E8AEE03F2000}" type="presParOf" srcId="{77C40908-8301-4477-9D6F-FF4901F28D33}" destId="{C110F877-AC61-4386-86C3-59400E70A537}" srcOrd="2" destOrd="0" presId="urn:microsoft.com/office/officeart/2005/8/layout/hierarchy3"/>
    <dgm:cxn modelId="{7DF65F0C-0BA9-4A20-BDDA-784054A66820}" type="presParOf" srcId="{77C40908-8301-4477-9D6F-FF4901F28D33}" destId="{85D9272D-B5AF-4DD8-A692-ABBB3A17A6E3}" srcOrd="3" destOrd="0" presId="urn:microsoft.com/office/officeart/2005/8/layout/hierarchy3"/>
  </dgm:cxnLst>
  <dgm:bg>
    <a:noFill/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C6567-5802-4BF0-A6C8-5FED9A252592}">
      <dsp:nvSpPr>
        <dsp:cNvPr id="0" name=""/>
        <dsp:cNvSpPr/>
      </dsp:nvSpPr>
      <dsp:spPr>
        <a:xfrm>
          <a:off x="542493" y="661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smtClean="0">
              <a:latin typeface="Arial" panose="020B0604020202020204" pitchFamily="34" charset="0"/>
              <a:cs typeface="Arial" panose="020B0604020202020204" pitchFamily="34" charset="0"/>
            </a:rPr>
            <a:t>5.1 </a:t>
          </a:r>
          <a:r>
            <a:rPr lang="en-US" sz="2400" b="1" kern="1200" smtClean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  <a:endParaRPr lang="en-US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477" y="19645"/>
        <a:ext cx="2463636" cy="610199"/>
      </dsp:txXfrm>
    </dsp:sp>
    <dsp:sp modelId="{FA559AD6-ED15-47E3-BCC6-01C6372E6387}">
      <dsp:nvSpPr>
        <dsp:cNvPr id="0" name=""/>
        <dsp:cNvSpPr/>
      </dsp:nvSpPr>
      <dsp:spPr>
        <a:xfrm>
          <a:off x="792654" y="648828"/>
          <a:ext cx="250152" cy="484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049"/>
              </a:lnTo>
              <a:lnTo>
                <a:pt x="250152" y="4840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1C67D-3F06-423E-974C-4C182ED11ED3}">
      <dsp:nvSpPr>
        <dsp:cNvPr id="0" name=""/>
        <dsp:cNvSpPr/>
      </dsp:nvSpPr>
      <dsp:spPr>
        <a:xfrm>
          <a:off x="1042806" y="808794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mtClean="0">
              <a:latin typeface="Arial" panose="020B0604020202020204" pitchFamily="34" charset="0"/>
              <a:cs typeface="Arial" panose="020B0604020202020204" pitchFamily="34" charset="0"/>
            </a:rPr>
            <a:t>5.1.1 Project Plan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61790" y="827778"/>
        <a:ext cx="2463636" cy="610199"/>
      </dsp:txXfrm>
    </dsp:sp>
    <dsp:sp modelId="{F5342885-D991-48BA-875A-DD82CA97184B}">
      <dsp:nvSpPr>
        <dsp:cNvPr id="0" name=""/>
        <dsp:cNvSpPr/>
      </dsp:nvSpPr>
      <dsp:spPr>
        <a:xfrm>
          <a:off x="792654" y="648828"/>
          <a:ext cx="230588" cy="1292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2182"/>
              </a:lnTo>
              <a:lnTo>
                <a:pt x="230588" y="12921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75283-E0C2-4DCA-B6E4-479B8CD3905A}">
      <dsp:nvSpPr>
        <dsp:cNvPr id="0" name=""/>
        <dsp:cNvSpPr/>
      </dsp:nvSpPr>
      <dsp:spPr>
        <a:xfrm>
          <a:off x="1023242" y="1616927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mtClean="0">
              <a:latin typeface="Gill Sans MT (Body)"/>
              <a:cs typeface="Times New Roman" panose="02020603050405020304" pitchFamily="18" charset="0"/>
            </a:rPr>
            <a:t>5.1.2 SRS</a:t>
          </a:r>
          <a:endParaRPr lang="en-US" sz="2000" b="0" kern="1200" dirty="0">
            <a:latin typeface="Gill Sans MT (Body)"/>
            <a:cs typeface="Times New Roman" panose="02020603050405020304" pitchFamily="18" charset="0"/>
          </a:endParaRPr>
        </a:p>
      </dsp:txBody>
      <dsp:txXfrm>
        <a:off x="1042226" y="1635911"/>
        <a:ext cx="2463636" cy="610199"/>
      </dsp:txXfrm>
    </dsp:sp>
    <dsp:sp modelId="{CAD7C084-BA32-4CBE-92ED-84AFD360786B}">
      <dsp:nvSpPr>
        <dsp:cNvPr id="0" name=""/>
        <dsp:cNvSpPr/>
      </dsp:nvSpPr>
      <dsp:spPr>
        <a:xfrm>
          <a:off x="792654" y="648828"/>
          <a:ext cx="286271" cy="2116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6554"/>
              </a:lnTo>
              <a:lnTo>
                <a:pt x="286271" y="21165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202EE-C10D-4E8A-87EC-D16C320EC5E3}">
      <dsp:nvSpPr>
        <dsp:cNvPr id="0" name=""/>
        <dsp:cNvSpPr/>
      </dsp:nvSpPr>
      <dsp:spPr>
        <a:xfrm>
          <a:off x="1078925" y="2441299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mtClean="0">
              <a:latin typeface="Gill Sans MT (Body)"/>
              <a:cs typeface="Times New Roman" panose="02020603050405020304" pitchFamily="18" charset="0"/>
            </a:rPr>
            <a:t>5.1.3 Design</a:t>
          </a:r>
          <a:endParaRPr lang="en-US" sz="2000" b="0" kern="1200" dirty="0">
            <a:latin typeface="Gill Sans MT (Body)"/>
            <a:cs typeface="Times New Roman" panose="02020603050405020304" pitchFamily="18" charset="0"/>
          </a:endParaRPr>
        </a:p>
      </dsp:txBody>
      <dsp:txXfrm>
        <a:off x="1097909" y="2460283"/>
        <a:ext cx="2463636" cy="610199"/>
      </dsp:txXfrm>
    </dsp:sp>
    <dsp:sp modelId="{BB7CF8D3-04FF-4F47-9F08-A276D2C3D985}">
      <dsp:nvSpPr>
        <dsp:cNvPr id="0" name=""/>
        <dsp:cNvSpPr/>
      </dsp:nvSpPr>
      <dsp:spPr>
        <a:xfrm>
          <a:off x="792654" y="648828"/>
          <a:ext cx="250152" cy="2908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8448"/>
              </a:lnTo>
              <a:lnTo>
                <a:pt x="250152" y="29084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3BA42-519D-40FA-9A1F-2291CC9DDA13}">
      <dsp:nvSpPr>
        <dsp:cNvPr id="0" name=""/>
        <dsp:cNvSpPr/>
      </dsp:nvSpPr>
      <dsp:spPr>
        <a:xfrm>
          <a:off x="1042806" y="3233193"/>
          <a:ext cx="2585175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mtClean="0">
              <a:latin typeface="Gill Sans MT (Body)"/>
              <a:cs typeface="Times New Roman" panose="02020603050405020304" pitchFamily="18" charset="0"/>
            </a:rPr>
            <a:t>5.1.4 Code</a:t>
          </a:r>
          <a:endParaRPr lang="en-US" sz="2000" b="0" kern="1200" dirty="0">
            <a:latin typeface="Gill Sans MT (Body)"/>
            <a:cs typeface="Times New Roman" panose="02020603050405020304" pitchFamily="18" charset="0"/>
          </a:endParaRPr>
        </a:p>
      </dsp:txBody>
      <dsp:txXfrm>
        <a:off x="1061790" y="3252177"/>
        <a:ext cx="2547207" cy="610199"/>
      </dsp:txXfrm>
    </dsp:sp>
    <dsp:sp modelId="{0CD7700C-5256-4BB9-9480-701AEA00011D}">
      <dsp:nvSpPr>
        <dsp:cNvPr id="0" name=""/>
        <dsp:cNvSpPr/>
      </dsp:nvSpPr>
      <dsp:spPr>
        <a:xfrm>
          <a:off x="792654" y="648828"/>
          <a:ext cx="250152" cy="3716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6580"/>
              </a:lnTo>
              <a:lnTo>
                <a:pt x="250152" y="37165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59375-A4C8-4E7A-B590-0F1CEC25F4FF}">
      <dsp:nvSpPr>
        <dsp:cNvPr id="0" name=""/>
        <dsp:cNvSpPr/>
      </dsp:nvSpPr>
      <dsp:spPr>
        <a:xfrm>
          <a:off x="1042806" y="4041326"/>
          <a:ext cx="2612664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Gill Sans MT (Body)"/>
              <a:cs typeface="Times New Roman" panose="02020603050405020304" pitchFamily="18" charset="0"/>
            </a:rPr>
            <a:t>5.1.5 Test Document</a:t>
          </a:r>
          <a:endParaRPr lang="en-US" sz="2000" kern="1200" dirty="0">
            <a:latin typeface="Gill Sans MT (Body)"/>
            <a:cs typeface="Times New Roman" panose="02020603050405020304" pitchFamily="18" charset="0"/>
          </a:endParaRPr>
        </a:p>
      </dsp:txBody>
      <dsp:txXfrm>
        <a:off x="1061790" y="4060310"/>
        <a:ext cx="2574696" cy="610199"/>
      </dsp:txXfrm>
    </dsp:sp>
    <dsp:sp modelId="{667C44B1-29A5-43B5-94BE-67B54811D099}">
      <dsp:nvSpPr>
        <dsp:cNvPr id="0" name=""/>
        <dsp:cNvSpPr/>
      </dsp:nvSpPr>
      <dsp:spPr>
        <a:xfrm>
          <a:off x="4338910" y="24489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400" b="1" kern="1200" smtClean="0">
              <a:latin typeface="Gill Sans MT (Body)"/>
              <a:cs typeface="Times New Roman" panose="02020603050405020304" pitchFamily="18" charset="0"/>
            </a:rPr>
            <a:t>5.2 Testing</a:t>
          </a:r>
          <a:endParaRPr lang="en-US" sz="2400" b="1" kern="1200" dirty="0">
            <a:latin typeface="Gill Sans MT (Body)"/>
            <a:cs typeface="Times New Roman" panose="02020603050405020304" pitchFamily="18" charset="0"/>
          </a:endParaRPr>
        </a:p>
      </dsp:txBody>
      <dsp:txXfrm>
        <a:off x="4357894" y="43473"/>
        <a:ext cx="2463636" cy="610199"/>
      </dsp:txXfrm>
    </dsp:sp>
    <dsp:sp modelId="{934FBD14-EC84-4B70-919D-1E0F4F1720CE}">
      <dsp:nvSpPr>
        <dsp:cNvPr id="0" name=""/>
        <dsp:cNvSpPr/>
      </dsp:nvSpPr>
      <dsp:spPr>
        <a:xfrm>
          <a:off x="4589070" y="672657"/>
          <a:ext cx="157861" cy="530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867"/>
              </a:lnTo>
              <a:lnTo>
                <a:pt x="157861" y="5308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FEAFF-1828-4594-9A6A-5A1E379E51A1}">
      <dsp:nvSpPr>
        <dsp:cNvPr id="0" name=""/>
        <dsp:cNvSpPr/>
      </dsp:nvSpPr>
      <dsp:spPr>
        <a:xfrm>
          <a:off x="4746932" y="879441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smtClean="0">
              <a:latin typeface="Gill Sans MT (Body)"/>
              <a:cs typeface="Times New Roman" pitchFamily="18" charset="0"/>
            </a:rPr>
            <a:t>5.2.1</a:t>
          </a:r>
          <a:r>
            <a:rPr lang="en-US" sz="2000" kern="1200" smtClean="0">
              <a:latin typeface="Gill Sans MT (Body)"/>
              <a:cs typeface="Times New Roman" pitchFamily="18" charset="0"/>
            </a:rPr>
            <a:t>Test</a:t>
          </a:r>
          <a:r>
            <a:rPr lang="en-US" sz="2000" kern="1200" smtClean="0">
              <a:latin typeface="Gill Sans MT (Body)"/>
            </a:rPr>
            <a:t> Process</a:t>
          </a:r>
          <a:endParaRPr lang="en-US" sz="2000" kern="1200" dirty="0">
            <a:latin typeface="Gill Sans MT (Body)"/>
          </a:endParaRPr>
        </a:p>
      </dsp:txBody>
      <dsp:txXfrm>
        <a:off x="4765916" y="898425"/>
        <a:ext cx="2463636" cy="610199"/>
      </dsp:txXfrm>
    </dsp:sp>
    <dsp:sp modelId="{C110F877-AC61-4386-86C3-59400E70A537}">
      <dsp:nvSpPr>
        <dsp:cNvPr id="0" name=""/>
        <dsp:cNvSpPr/>
      </dsp:nvSpPr>
      <dsp:spPr>
        <a:xfrm>
          <a:off x="4589070" y="672657"/>
          <a:ext cx="166778" cy="12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1350"/>
              </a:lnTo>
              <a:lnTo>
                <a:pt x="166778" y="12913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9272D-B5AF-4DD8-A692-ABBB3A17A6E3}">
      <dsp:nvSpPr>
        <dsp:cNvPr id="0" name=""/>
        <dsp:cNvSpPr/>
      </dsp:nvSpPr>
      <dsp:spPr>
        <a:xfrm>
          <a:off x="4755849" y="1639923"/>
          <a:ext cx="2501604" cy="648167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smtClean="0">
              <a:latin typeface="Gill Sans MT (Body)"/>
              <a:cs typeface="Times New Roman" pitchFamily="18" charset="0"/>
            </a:rPr>
            <a:t>5.2.2</a:t>
          </a:r>
          <a:r>
            <a:rPr lang="en-US" sz="2000" kern="1200" smtClean="0">
              <a:latin typeface="Gill Sans MT (Body)"/>
              <a:cs typeface="Times New Roman" pitchFamily="18" charset="0"/>
            </a:rPr>
            <a:t>Test</a:t>
          </a:r>
          <a:r>
            <a:rPr lang="en-US" sz="2000" kern="1200" smtClean="0">
              <a:latin typeface="Gill Sans MT (Body)"/>
            </a:rPr>
            <a:t> Report</a:t>
          </a:r>
          <a:endParaRPr lang="en-US" sz="2000" kern="1200" dirty="0">
            <a:latin typeface="Gill Sans MT (Body)"/>
          </a:endParaRPr>
        </a:p>
      </dsp:txBody>
      <dsp:txXfrm>
        <a:off x="4774833" y="1658907"/>
        <a:ext cx="2463636" cy="610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FBB19-0126-4A26-B232-303B9D304E27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72A45-B6AA-4BAC-8749-04CBEB397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72A45-B6AA-4BAC-8749-04CBEB3971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You can safely remove this slide. This slide</a:t>
            </a:r>
            <a:r>
              <a:rPr lang="en-US" baseline="0" smtClean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2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8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9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3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750820" y="630938"/>
            <a:ext cx="6973824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9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6" y="5979198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3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2E7EE2-3574-41DF-8CC5-12F6FE4ADE04}" type="datetimeFigureOut">
              <a:rPr lang="en-US" smtClean="0">
                <a:solidFill>
                  <a:srgbClr val="62B4C6">
                    <a:lumMod val="50000"/>
                  </a:srgbClr>
                </a:solidFill>
              </a:rPr>
              <a:pPr/>
              <a:t>8/23/2016</a:t>
            </a:fld>
            <a:endParaRPr lang="en-US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9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A995E1-2B89-427C-9E4C-FC106F2D5533}" type="slidenum">
              <a:rPr lang="en-US" smtClean="0">
                <a:solidFill>
                  <a:srgbClr val="62B4C6">
                    <a:lumMod val="50000"/>
                  </a:srgbClr>
                </a:solidFill>
              </a:rPr>
              <a:pPr/>
              <a:t>‹#›</a:t>
            </a:fld>
            <a:endParaRPr lang="en-US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90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9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1" y="0"/>
            <a:ext cx="281463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30" y="1073890"/>
            <a:ext cx="8187071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1" y="5159783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7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2E7EE2-3574-41DF-8CC5-12F6FE4ADE04}" type="datetimeFigureOut">
              <a:rPr lang="en-US" smtClean="0">
                <a:solidFill>
                  <a:srgbClr val="F3F3F2"/>
                </a:solidFill>
              </a:rPr>
              <a:pPr/>
              <a:t>8/23/2016</a:t>
            </a:fld>
            <a:endParaRPr lang="en-US">
              <a:solidFill>
                <a:srgbClr val="F3F3F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3F3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7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1A995E1-2B89-427C-9E4C-FC106F2D5533}" type="slidenum">
              <a:rPr lang="en-US" smtClean="0">
                <a:solidFill>
                  <a:srgbClr val="F3F3F2"/>
                </a:solidFill>
              </a:rPr>
              <a:pPr/>
              <a:t>‹#›</a:t>
            </a:fld>
            <a:endParaRPr lang="en-US">
              <a:solidFill>
                <a:srgbClr val="F3F3F2"/>
              </a:solidFill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874382" y="0"/>
            <a:ext cx="164623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1" y="0"/>
            <a:ext cx="281463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5432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791456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5" y="2286000"/>
            <a:ext cx="4791456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6170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1" y="381002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5776" y="2199635"/>
            <a:ext cx="481584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5776" y="2909102"/>
            <a:ext cx="481584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5"/>
            <a:ext cx="481584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1584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123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14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9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46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3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457201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9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2" y="6375679"/>
            <a:ext cx="1233355" cy="348462"/>
          </a:xfrm>
        </p:spPr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9" cy="345796"/>
          </a:xfrm>
        </p:spPr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5" y="6375679"/>
            <a:ext cx="1232456" cy="345796"/>
          </a:xfrm>
        </p:spPr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20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69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5" y="2"/>
            <a:ext cx="7355585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3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1741336"/>
            <a:ext cx="3092117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1" y="6375679"/>
            <a:ext cx="1232456" cy="348462"/>
          </a:xfrm>
        </p:spPr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9" cy="345796"/>
          </a:xfrm>
        </p:spPr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74871" y="6375679"/>
            <a:ext cx="1263280" cy="345796"/>
          </a:xfrm>
        </p:spPr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8420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73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5882" y="382386"/>
            <a:ext cx="2362573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299" y="382386"/>
            <a:ext cx="7746023" cy="5600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15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32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7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55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495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054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4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508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275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988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654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1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7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36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1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56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665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0665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34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124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75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2359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257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727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9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892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480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6270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152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619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31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217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281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096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6496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8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129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732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1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53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110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675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621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664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577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889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6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3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1979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4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195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2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050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010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382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448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9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4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9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476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4079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28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30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9A3A-8540-45AB-80CF-3967564A1FB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7" y="382385"/>
            <a:ext cx="10178323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7" y="2286003"/>
            <a:ext cx="10178323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7" y="6375679"/>
            <a:ext cx="2329723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2E7EE2-3574-41DF-8CC5-12F6FE4ADE04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2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A995E1-2B89-427C-9E4C-FC106F2D553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2" y="0"/>
            <a:ext cx="905453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2081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792">
          <p15:clr>
            <a:srgbClr val="F26B43"/>
          </p15:clr>
        </p15:guide>
        <p15:guide id="4294967295" pos="7200">
          <p15:clr>
            <a:srgbClr val="F26B43"/>
          </p15:clr>
        </p15:guide>
        <p15:guide id="4294967295" pos="594">
          <p15:clr>
            <a:srgbClr val="F26B43"/>
          </p15:clr>
        </p15:guide>
        <p15:guide id="4294967295" pos="5400">
          <p15:clr>
            <a:srgbClr val="F26B43"/>
          </p15:clr>
        </p15:guide>
        <p15:guide id="4294967295" orient="horz" pos="400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720">
          <p15:clr>
            <a:srgbClr val="F26B43"/>
          </p15:clr>
        </p15:guide>
        <p15:guide id="4294967295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02729-54C6-4CBA-8568-979BB236B6B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4B98-9090-4B07-948D-F51EA5644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6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1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4889-88A1-4E05-BE26-4B8479970F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1D84C-9C77-4038-8AC7-641397FA49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9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nvus/201605JS0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667000" y="5979198"/>
            <a:ext cx="7101716" cy="742279"/>
          </a:xfrm>
        </p:spPr>
        <p:txBody>
          <a:bodyPr>
            <a:normAutofit/>
          </a:bodyPr>
          <a:lstStyle/>
          <a:p>
            <a:r>
              <a:rPr lang="en-US" sz="1800"/>
              <a:t>VIETNAMESE STUDY SYStem for japanese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68" y="2667000"/>
            <a:ext cx="4324862" cy="13334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3287889" y="3287889"/>
            <a:ext cx="6858000" cy="282222"/>
          </a:xfrm>
          <a:prstGeom prst="rect">
            <a:avLst/>
          </a:prstGeom>
          <a:solidFill>
            <a:srgbClr val="18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5000" y="2813051"/>
            <a:ext cx="3015744" cy="77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100" spc="-15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ソフトウェ アプロセス モ</a:t>
            </a:r>
            <a:r>
              <a:rPr lang="ja-JP" altLang="en-US" sz="11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</a:t>
            </a:r>
            <a:r>
              <a:rPr lang="ja-JP" altLang="en-US" sz="1100" spc="-15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ル</a:t>
            </a:r>
          </a:p>
          <a:p>
            <a:pPr marL="1206500"/>
            <a:r>
              <a:rPr lang="en-US" altLang="ja-JP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Process Model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1456" y="2813050"/>
            <a:ext cx="3015744" cy="7742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プロジェクト組織</a:t>
            </a:r>
          </a:p>
          <a:p>
            <a:pPr marL="1206500"/>
            <a:r>
              <a:rPr 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Organization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5000" y="3675206"/>
            <a:ext cx="3015744" cy="7742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プロジェクト計画</a:t>
            </a:r>
          </a:p>
          <a:p>
            <a:pPr marL="1206500"/>
            <a:r>
              <a:rPr 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1456" y="3675206"/>
            <a:ext cx="3015744" cy="774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目標 と 成果物</a:t>
            </a:r>
          </a:p>
          <a:p>
            <a:pPr marL="1206500"/>
            <a:r>
              <a:rPr 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 &amp; deliverables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000" y="1340400"/>
            <a:ext cx="561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spc="-3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プロジェクト管理  </a:t>
            </a:r>
            <a:r>
              <a:rPr lang="en-US" sz="4400" spc="-3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</a:t>
            </a:r>
            <a:endParaRPr lang="en-US" sz="4400" spc="-3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5000" y="2813050"/>
            <a:ext cx="1059944" cy="7742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1456" y="2813051"/>
            <a:ext cx="1059944" cy="7742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5000" y="3675205"/>
            <a:ext cx="1059944" cy="774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91456" y="3675206"/>
            <a:ext cx="1059944" cy="7742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r="6224"/>
          <a:stretch/>
        </p:blipFill>
        <p:spPr>
          <a:xfrm>
            <a:off x="6986953" y="911129"/>
            <a:ext cx="5134709" cy="496791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35000" y="4537363"/>
            <a:ext cx="3015744" cy="7742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05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ツールと インフラストラクチャ</a:t>
            </a:r>
          </a:p>
          <a:p>
            <a:pPr marL="1206500"/>
            <a:r>
              <a:rPr lang="en-US" altLang="ja-JP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Infrastructure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91456" y="4537363"/>
            <a:ext cx="3015744" cy="7742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リスク管理</a:t>
            </a:r>
          </a:p>
          <a:p>
            <a:pPr marL="1206500"/>
            <a:r>
              <a:rPr lang="en-US" sz="14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Risks  management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000" y="4537362"/>
            <a:ext cx="1059944" cy="7742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91456" y="4537363"/>
            <a:ext cx="1059944" cy="7742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5000" y="5399519"/>
            <a:ext cx="3015744" cy="774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2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コンフィグレーション管理</a:t>
            </a:r>
          </a:p>
          <a:p>
            <a:pPr marL="1206500"/>
            <a:r>
              <a:rPr lang="en-US" sz="13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91456" y="5399519"/>
            <a:ext cx="3015744" cy="7742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0"/>
            <a:r>
              <a:rPr lang="ja-JP" altLang="en-US" sz="12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コミュニケーション管理</a:t>
            </a:r>
          </a:p>
          <a:p>
            <a:pPr marL="1206500"/>
            <a:r>
              <a:rPr lang="en-US" sz="1200" spc="-1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management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5000" y="5399518"/>
            <a:ext cx="1059944" cy="7742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91456" y="5399519"/>
            <a:ext cx="1059944" cy="774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31" name="Rectangle 30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189" y="6461667"/>
              <a:ext cx="433941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12592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.1.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フトウェ アプロセス モデル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Process Model</a:t>
            </a:r>
            <a:r>
              <a:rPr lang="en-US" sz="3600" smtClean="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9"/>
          <p:cNvGrpSpPr>
            <a:grpSpLocks noChangeAspect="1"/>
          </p:cNvGrpSpPr>
          <p:nvPr/>
        </p:nvGrpSpPr>
        <p:grpSpPr bwMode="auto">
          <a:xfrm>
            <a:off x="6419369" y="5015222"/>
            <a:ext cx="639762" cy="890587"/>
            <a:chOff x="3977" y="3069"/>
            <a:chExt cx="403" cy="561"/>
          </a:xfrm>
          <a:solidFill>
            <a:schemeClr val="bg1"/>
          </a:solidFill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155" y="3348"/>
              <a:ext cx="46" cy="149"/>
            </a:xfrm>
            <a:custGeom>
              <a:avLst/>
              <a:gdLst>
                <a:gd name="T0" fmla="*/ 136 w 275"/>
                <a:gd name="T1" fmla="*/ 0 h 894"/>
                <a:gd name="T2" fmla="*/ 165 w 275"/>
                <a:gd name="T3" fmla="*/ 3 h 894"/>
                <a:gd name="T4" fmla="*/ 190 w 275"/>
                <a:gd name="T5" fmla="*/ 11 h 894"/>
                <a:gd name="T6" fmla="*/ 214 w 275"/>
                <a:gd name="T7" fmla="*/ 23 h 894"/>
                <a:gd name="T8" fmla="*/ 234 w 275"/>
                <a:gd name="T9" fmla="*/ 41 h 894"/>
                <a:gd name="T10" fmla="*/ 252 w 275"/>
                <a:gd name="T11" fmla="*/ 61 h 894"/>
                <a:gd name="T12" fmla="*/ 264 w 275"/>
                <a:gd name="T13" fmla="*/ 85 h 894"/>
                <a:gd name="T14" fmla="*/ 272 w 275"/>
                <a:gd name="T15" fmla="*/ 110 h 894"/>
                <a:gd name="T16" fmla="*/ 275 w 275"/>
                <a:gd name="T17" fmla="*/ 138 h 894"/>
                <a:gd name="T18" fmla="*/ 275 w 275"/>
                <a:gd name="T19" fmla="*/ 845 h 894"/>
                <a:gd name="T20" fmla="*/ 0 w 275"/>
                <a:gd name="T21" fmla="*/ 894 h 894"/>
                <a:gd name="T22" fmla="*/ 0 w 275"/>
                <a:gd name="T23" fmla="*/ 138 h 894"/>
                <a:gd name="T24" fmla="*/ 3 w 275"/>
                <a:gd name="T25" fmla="*/ 110 h 894"/>
                <a:gd name="T26" fmla="*/ 11 w 275"/>
                <a:gd name="T27" fmla="*/ 85 h 894"/>
                <a:gd name="T28" fmla="*/ 23 w 275"/>
                <a:gd name="T29" fmla="*/ 61 h 894"/>
                <a:gd name="T30" fmla="*/ 41 w 275"/>
                <a:gd name="T31" fmla="*/ 41 h 894"/>
                <a:gd name="T32" fmla="*/ 61 w 275"/>
                <a:gd name="T33" fmla="*/ 23 h 894"/>
                <a:gd name="T34" fmla="*/ 85 w 275"/>
                <a:gd name="T35" fmla="*/ 11 h 894"/>
                <a:gd name="T36" fmla="*/ 110 w 275"/>
                <a:gd name="T37" fmla="*/ 3 h 894"/>
                <a:gd name="T38" fmla="*/ 136 w 275"/>
                <a:gd name="T3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94">
                  <a:moveTo>
                    <a:pt x="136" y="0"/>
                  </a:moveTo>
                  <a:lnTo>
                    <a:pt x="165" y="3"/>
                  </a:lnTo>
                  <a:lnTo>
                    <a:pt x="190" y="11"/>
                  </a:lnTo>
                  <a:lnTo>
                    <a:pt x="214" y="23"/>
                  </a:lnTo>
                  <a:lnTo>
                    <a:pt x="234" y="41"/>
                  </a:lnTo>
                  <a:lnTo>
                    <a:pt x="252" y="61"/>
                  </a:lnTo>
                  <a:lnTo>
                    <a:pt x="264" y="85"/>
                  </a:lnTo>
                  <a:lnTo>
                    <a:pt x="272" y="110"/>
                  </a:lnTo>
                  <a:lnTo>
                    <a:pt x="275" y="138"/>
                  </a:lnTo>
                  <a:lnTo>
                    <a:pt x="275" y="845"/>
                  </a:lnTo>
                  <a:lnTo>
                    <a:pt x="0" y="894"/>
                  </a:lnTo>
                  <a:lnTo>
                    <a:pt x="0" y="138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3" y="61"/>
                  </a:lnTo>
                  <a:lnTo>
                    <a:pt x="41" y="41"/>
                  </a:lnTo>
                  <a:lnTo>
                    <a:pt x="61" y="23"/>
                  </a:lnTo>
                  <a:lnTo>
                    <a:pt x="85" y="11"/>
                  </a:lnTo>
                  <a:lnTo>
                    <a:pt x="110" y="3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4105" y="3550"/>
              <a:ext cx="146" cy="42"/>
            </a:xfrm>
            <a:custGeom>
              <a:avLst/>
              <a:gdLst>
                <a:gd name="T0" fmla="*/ 817 w 877"/>
                <a:gd name="T1" fmla="*/ 0 h 255"/>
                <a:gd name="T2" fmla="*/ 833 w 877"/>
                <a:gd name="T3" fmla="*/ 3 h 255"/>
                <a:gd name="T4" fmla="*/ 848 w 877"/>
                <a:gd name="T5" fmla="*/ 9 h 255"/>
                <a:gd name="T6" fmla="*/ 861 w 877"/>
                <a:gd name="T7" fmla="*/ 20 h 255"/>
                <a:gd name="T8" fmla="*/ 871 w 877"/>
                <a:gd name="T9" fmla="*/ 33 h 255"/>
                <a:gd name="T10" fmla="*/ 876 w 877"/>
                <a:gd name="T11" fmla="*/ 51 h 255"/>
                <a:gd name="T12" fmla="*/ 877 w 877"/>
                <a:gd name="T13" fmla="*/ 67 h 255"/>
                <a:gd name="T14" fmla="*/ 873 w 877"/>
                <a:gd name="T15" fmla="*/ 82 h 255"/>
                <a:gd name="T16" fmla="*/ 865 w 877"/>
                <a:gd name="T17" fmla="*/ 95 h 255"/>
                <a:gd name="T18" fmla="*/ 855 w 877"/>
                <a:gd name="T19" fmla="*/ 108 h 255"/>
                <a:gd name="T20" fmla="*/ 842 w 877"/>
                <a:gd name="T21" fmla="*/ 116 h 255"/>
                <a:gd name="T22" fmla="*/ 827 w 877"/>
                <a:gd name="T23" fmla="*/ 121 h 255"/>
                <a:gd name="T24" fmla="*/ 72 w 877"/>
                <a:gd name="T25" fmla="*/ 255 h 255"/>
                <a:gd name="T26" fmla="*/ 66 w 877"/>
                <a:gd name="T27" fmla="*/ 255 h 255"/>
                <a:gd name="T28" fmla="*/ 60 w 877"/>
                <a:gd name="T29" fmla="*/ 255 h 255"/>
                <a:gd name="T30" fmla="*/ 44 w 877"/>
                <a:gd name="T31" fmla="*/ 253 h 255"/>
                <a:gd name="T32" fmla="*/ 29 w 877"/>
                <a:gd name="T33" fmla="*/ 245 h 255"/>
                <a:gd name="T34" fmla="*/ 16 w 877"/>
                <a:gd name="T35" fmla="*/ 235 h 255"/>
                <a:gd name="T36" fmla="*/ 6 w 877"/>
                <a:gd name="T37" fmla="*/ 221 h 255"/>
                <a:gd name="T38" fmla="*/ 1 w 877"/>
                <a:gd name="T39" fmla="*/ 205 h 255"/>
                <a:gd name="T40" fmla="*/ 0 w 877"/>
                <a:gd name="T41" fmla="*/ 188 h 255"/>
                <a:gd name="T42" fmla="*/ 3 w 877"/>
                <a:gd name="T43" fmla="*/ 173 h 255"/>
                <a:gd name="T44" fmla="*/ 11 w 877"/>
                <a:gd name="T45" fmla="*/ 159 h 255"/>
                <a:gd name="T46" fmla="*/ 22 w 877"/>
                <a:gd name="T47" fmla="*/ 147 h 255"/>
                <a:gd name="T48" fmla="*/ 35 w 877"/>
                <a:gd name="T49" fmla="*/ 139 h 255"/>
                <a:gd name="T50" fmla="*/ 50 w 877"/>
                <a:gd name="T51" fmla="*/ 134 h 255"/>
                <a:gd name="T52" fmla="*/ 805 w 877"/>
                <a:gd name="T53" fmla="*/ 1 h 255"/>
                <a:gd name="T54" fmla="*/ 810 w 877"/>
                <a:gd name="T55" fmla="*/ 1 h 255"/>
                <a:gd name="T56" fmla="*/ 817 w 877"/>
                <a:gd name="T5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7" h="255">
                  <a:moveTo>
                    <a:pt x="817" y="0"/>
                  </a:moveTo>
                  <a:lnTo>
                    <a:pt x="833" y="3"/>
                  </a:lnTo>
                  <a:lnTo>
                    <a:pt x="848" y="9"/>
                  </a:lnTo>
                  <a:lnTo>
                    <a:pt x="861" y="20"/>
                  </a:lnTo>
                  <a:lnTo>
                    <a:pt x="871" y="33"/>
                  </a:lnTo>
                  <a:lnTo>
                    <a:pt x="876" y="51"/>
                  </a:lnTo>
                  <a:lnTo>
                    <a:pt x="877" y="67"/>
                  </a:lnTo>
                  <a:lnTo>
                    <a:pt x="873" y="82"/>
                  </a:lnTo>
                  <a:lnTo>
                    <a:pt x="865" y="95"/>
                  </a:lnTo>
                  <a:lnTo>
                    <a:pt x="855" y="108"/>
                  </a:lnTo>
                  <a:lnTo>
                    <a:pt x="842" y="116"/>
                  </a:lnTo>
                  <a:lnTo>
                    <a:pt x="827" y="121"/>
                  </a:lnTo>
                  <a:lnTo>
                    <a:pt x="72" y="255"/>
                  </a:lnTo>
                  <a:lnTo>
                    <a:pt x="66" y="255"/>
                  </a:lnTo>
                  <a:lnTo>
                    <a:pt x="60" y="255"/>
                  </a:lnTo>
                  <a:lnTo>
                    <a:pt x="44" y="253"/>
                  </a:lnTo>
                  <a:lnTo>
                    <a:pt x="29" y="245"/>
                  </a:lnTo>
                  <a:lnTo>
                    <a:pt x="16" y="235"/>
                  </a:lnTo>
                  <a:lnTo>
                    <a:pt x="6" y="221"/>
                  </a:lnTo>
                  <a:lnTo>
                    <a:pt x="1" y="205"/>
                  </a:lnTo>
                  <a:lnTo>
                    <a:pt x="0" y="188"/>
                  </a:lnTo>
                  <a:lnTo>
                    <a:pt x="3" y="173"/>
                  </a:lnTo>
                  <a:lnTo>
                    <a:pt x="11" y="159"/>
                  </a:lnTo>
                  <a:lnTo>
                    <a:pt x="22" y="147"/>
                  </a:lnTo>
                  <a:lnTo>
                    <a:pt x="35" y="139"/>
                  </a:lnTo>
                  <a:lnTo>
                    <a:pt x="50" y="134"/>
                  </a:lnTo>
                  <a:lnTo>
                    <a:pt x="805" y="1"/>
                  </a:lnTo>
                  <a:lnTo>
                    <a:pt x="810" y="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098" y="3504"/>
              <a:ext cx="160" cy="45"/>
            </a:xfrm>
            <a:custGeom>
              <a:avLst/>
              <a:gdLst>
                <a:gd name="T0" fmla="*/ 899 w 959"/>
                <a:gd name="T1" fmla="*/ 0 h 271"/>
                <a:gd name="T2" fmla="*/ 916 w 959"/>
                <a:gd name="T3" fmla="*/ 3 h 271"/>
                <a:gd name="T4" fmla="*/ 931 w 959"/>
                <a:gd name="T5" fmla="*/ 9 h 271"/>
                <a:gd name="T6" fmla="*/ 944 w 959"/>
                <a:gd name="T7" fmla="*/ 21 h 271"/>
                <a:gd name="T8" fmla="*/ 953 w 959"/>
                <a:gd name="T9" fmla="*/ 34 h 271"/>
                <a:gd name="T10" fmla="*/ 958 w 959"/>
                <a:gd name="T11" fmla="*/ 51 h 271"/>
                <a:gd name="T12" fmla="*/ 959 w 959"/>
                <a:gd name="T13" fmla="*/ 68 h 271"/>
                <a:gd name="T14" fmla="*/ 956 w 959"/>
                <a:gd name="T15" fmla="*/ 83 h 271"/>
                <a:gd name="T16" fmla="*/ 949 w 959"/>
                <a:gd name="T17" fmla="*/ 96 h 271"/>
                <a:gd name="T18" fmla="*/ 938 w 959"/>
                <a:gd name="T19" fmla="*/ 108 h 271"/>
                <a:gd name="T20" fmla="*/ 925 w 959"/>
                <a:gd name="T21" fmla="*/ 117 h 271"/>
                <a:gd name="T22" fmla="*/ 909 w 959"/>
                <a:gd name="T23" fmla="*/ 122 h 271"/>
                <a:gd name="T24" fmla="*/ 71 w 959"/>
                <a:gd name="T25" fmla="*/ 270 h 271"/>
                <a:gd name="T26" fmla="*/ 65 w 959"/>
                <a:gd name="T27" fmla="*/ 271 h 271"/>
                <a:gd name="T28" fmla="*/ 60 w 959"/>
                <a:gd name="T29" fmla="*/ 271 h 271"/>
                <a:gd name="T30" fmla="*/ 43 w 959"/>
                <a:gd name="T31" fmla="*/ 268 h 271"/>
                <a:gd name="T32" fmla="*/ 28 w 959"/>
                <a:gd name="T33" fmla="*/ 261 h 271"/>
                <a:gd name="T34" fmla="*/ 15 w 959"/>
                <a:gd name="T35" fmla="*/ 250 h 271"/>
                <a:gd name="T36" fmla="*/ 6 w 959"/>
                <a:gd name="T37" fmla="*/ 237 h 271"/>
                <a:gd name="T38" fmla="*/ 0 w 959"/>
                <a:gd name="T39" fmla="*/ 221 h 271"/>
                <a:gd name="T40" fmla="*/ 0 w 959"/>
                <a:gd name="T41" fmla="*/ 204 h 271"/>
                <a:gd name="T42" fmla="*/ 3 w 959"/>
                <a:gd name="T43" fmla="*/ 188 h 271"/>
                <a:gd name="T44" fmla="*/ 10 w 959"/>
                <a:gd name="T45" fmla="*/ 175 h 271"/>
                <a:gd name="T46" fmla="*/ 21 w 959"/>
                <a:gd name="T47" fmla="*/ 163 h 271"/>
                <a:gd name="T48" fmla="*/ 34 w 959"/>
                <a:gd name="T49" fmla="*/ 154 h 271"/>
                <a:gd name="T50" fmla="*/ 49 w 959"/>
                <a:gd name="T51" fmla="*/ 149 h 271"/>
                <a:gd name="T52" fmla="*/ 888 w 959"/>
                <a:gd name="T53" fmla="*/ 1 h 271"/>
                <a:gd name="T54" fmla="*/ 894 w 959"/>
                <a:gd name="T55" fmla="*/ 0 h 271"/>
                <a:gd name="T56" fmla="*/ 899 w 959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9" h="271">
                  <a:moveTo>
                    <a:pt x="899" y="0"/>
                  </a:moveTo>
                  <a:lnTo>
                    <a:pt x="916" y="3"/>
                  </a:lnTo>
                  <a:lnTo>
                    <a:pt x="931" y="9"/>
                  </a:lnTo>
                  <a:lnTo>
                    <a:pt x="944" y="21"/>
                  </a:lnTo>
                  <a:lnTo>
                    <a:pt x="953" y="34"/>
                  </a:lnTo>
                  <a:lnTo>
                    <a:pt x="958" y="51"/>
                  </a:lnTo>
                  <a:lnTo>
                    <a:pt x="959" y="68"/>
                  </a:lnTo>
                  <a:lnTo>
                    <a:pt x="956" y="83"/>
                  </a:lnTo>
                  <a:lnTo>
                    <a:pt x="949" y="96"/>
                  </a:lnTo>
                  <a:lnTo>
                    <a:pt x="938" y="108"/>
                  </a:lnTo>
                  <a:lnTo>
                    <a:pt x="925" y="117"/>
                  </a:lnTo>
                  <a:lnTo>
                    <a:pt x="909" y="122"/>
                  </a:lnTo>
                  <a:lnTo>
                    <a:pt x="71" y="270"/>
                  </a:lnTo>
                  <a:lnTo>
                    <a:pt x="65" y="271"/>
                  </a:lnTo>
                  <a:lnTo>
                    <a:pt x="60" y="271"/>
                  </a:lnTo>
                  <a:lnTo>
                    <a:pt x="43" y="268"/>
                  </a:lnTo>
                  <a:lnTo>
                    <a:pt x="28" y="261"/>
                  </a:lnTo>
                  <a:lnTo>
                    <a:pt x="15" y="250"/>
                  </a:lnTo>
                  <a:lnTo>
                    <a:pt x="6" y="237"/>
                  </a:lnTo>
                  <a:lnTo>
                    <a:pt x="0" y="221"/>
                  </a:lnTo>
                  <a:lnTo>
                    <a:pt x="0" y="204"/>
                  </a:lnTo>
                  <a:lnTo>
                    <a:pt x="3" y="188"/>
                  </a:lnTo>
                  <a:lnTo>
                    <a:pt x="10" y="175"/>
                  </a:lnTo>
                  <a:lnTo>
                    <a:pt x="21" y="163"/>
                  </a:lnTo>
                  <a:lnTo>
                    <a:pt x="34" y="154"/>
                  </a:lnTo>
                  <a:lnTo>
                    <a:pt x="49" y="149"/>
                  </a:lnTo>
                  <a:lnTo>
                    <a:pt x="888" y="1"/>
                  </a:lnTo>
                  <a:lnTo>
                    <a:pt x="894" y="0"/>
                  </a:lnTo>
                  <a:lnTo>
                    <a:pt x="8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132" y="3594"/>
              <a:ext cx="109" cy="36"/>
            </a:xfrm>
            <a:custGeom>
              <a:avLst/>
              <a:gdLst>
                <a:gd name="T0" fmla="*/ 654 w 654"/>
                <a:gd name="T1" fmla="*/ 0 h 217"/>
                <a:gd name="T2" fmla="*/ 626 w 654"/>
                <a:gd name="T3" fmla="*/ 43 h 217"/>
                <a:gd name="T4" fmla="*/ 595 w 654"/>
                <a:gd name="T5" fmla="*/ 81 h 217"/>
                <a:gd name="T6" fmla="*/ 562 w 654"/>
                <a:gd name="T7" fmla="*/ 114 h 217"/>
                <a:gd name="T8" fmla="*/ 527 w 654"/>
                <a:gd name="T9" fmla="*/ 143 h 217"/>
                <a:gd name="T10" fmla="*/ 489 w 654"/>
                <a:gd name="T11" fmla="*/ 166 h 217"/>
                <a:gd name="T12" fmla="*/ 451 w 654"/>
                <a:gd name="T13" fmla="*/ 184 h 217"/>
                <a:gd name="T14" fmla="*/ 410 w 654"/>
                <a:gd name="T15" fmla="*/ 199 h 217"/>
                <a:gd name="T16" fmla="*/ 368 w 654"/>
                <a:gd name="T17" fmla="*/ 209 h 217"/>
                <a:gd name="T18" fmla="*/ 324 w 654"/>
                <a:gd name="T19" fmla="*/ 215 h 217"/>
                <a:gd name="T20" fmla="*/ 279 w 654"/>
                <a:gd name="T21" fmla="*/ 217 h 217"/>
                <a:gd name="T22" fmla="*/ 237 w 654"/>
                <a:gd name="T23" fmla="*/ 215 h 217"/>
                <a:gd name="T24" fmla="*/ 193 w 654"/>
                <a:gd name="T25" fmla="*/ 209 h 217"/>
                <a:gd name="T26" fmla="*/ 152 w 654"/>
                <a:gd name="T27" fmla="*/ 199 h 217"/>
                <a:gd name="T28" fmla="*/ 111 w 654"/>
                <a:gd name="T29" fmla="*/ 184 h 217"/>
                <a:gd name="T30" fmla="*/ 73 w 654"/>
                <a:gd name="T31" fmla="*/ 166 h 217"/>
                <a:gd name="T32" fmla="*/ 36 w 654"/>
                <a:gd name="T33" fmla="*/ 143 h 217"/>
                <a:gd name="T34" fmla="*/ 0 w 654"/>
                <a:gd name="T35" fmla="*/ 115 h 217"/>
                <a:gd name="T36" fmla="*/ 654 w 654"/>
                <a:gd name="T3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4" h="217">
                  <a:moveTo>
                    <a:pt x="654" y="0"/>
                  </a:moveTo>
                  <a:lnTo>
                    <a:pt x="626" y="43"/>
                  </a:lnTo>
                  <a:lnTo>
                    <a:pt x="595" y="81"/>
                  </a:lnTo>
                  <a:lnTo>
                    <a:pt x="562" y="114"/>
                  </a:lnTo>
                  <a:lnTo>
                    <a:pt x="527" y="143"/>
                  </a:lnTo>
                  <a:lnTo>
                    <a:pt x="489" y="166"/>
                  </a:lnTo>
                  <a:lnTo>
                    <a:pt x="451" y="184"/>
                  </a:lnTo>
                  <a:lnTo>
                    <a:pt x="410" y="199"/>
                  </a:lnTo>
                  <a:lnTo>
                    <a:pt x="368" y="209"/>
                  </a:lnTo>
                  <a:lnTo>
                    <a:pt x="324" y="215"/>
                  </a:lnTo>
                  <a:lnTo>
                    <a:pt x="279" y="217"/>
                  </a:lnTo>
                  <a:lnTo>
                    <a:pt x="237" y="215"/>
                  </a:lnTo>
                  <a:lnTo>
                    <a:pt x="193" y="209"/>
                  </a:lnTo>
                  <a:lnTo>
                    <a:pt x="152" y="199"/>
                  </a:lnTo>
                  <a:lnTo>
                    <a:pt x="111" y="184"/>
                  </a:lnTo>
                  <a:lnTo>
                    <a:pt x="73" y="166"/>
                  </a:lnTo>
                  <a:lnTo>
                    <a:pt x="36" y="143"/>
                  </a:lnTo>
                  <a:lnTo>
                    <a:pt x="0" y="115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977" y="3069"/>
              <a:ext cx="403" cy="454"/>
            </a:xfrm>
            <a:custGeom>
              <a:avLst/>
              <a:gdLst>
                <a:gd name="T0" fmla="*/ 1381 w 2419"/>
                <a:gd name="T1" fmla="*/ 12 h 2725"/>
                <a:gd name="T2" fmla="*/ 1623 w 2419"/>
                <a:gd name="T3" fmla="*/ 71 h 2725"/>
                <a:gd name="T4" fmla="*/ 1843 w 2419"/>
                <a:gd name="T5" fmla="*/ 176 h 2725"/>
                <a:gd name="T6" fmla="*/ 2036 w 2419"/>
                <a:gd name="T7" fmla="*/ 321 h 2725"/>
                <a:gd name="T8" fmla="*/ 2195 w 2419"/>
                <a:gd name="T9" fmla="*/ 502 h 2725"/>
                <a:gd name="T10" fmla="*/ 2316 w 2419"/>
                <a:gd name="T11" fmla="*/ 710 h 2725"/>
                <a:gd name="T12" fmla="*/ 2393 w 2419"/>
                <a:gd name="T13" fmla="*/ 942 h 2725"/>
                <a:gd name="T14" fmla="*/ 2419 w 2419"/>
                <a:gd name="T15" fmla="*/ 1193 h 2725"/>
                <a:gd name="T16" fmla="*/ 2395 w 2419"/>
                <a:gd name="T17" fmla="*/ 1432 h 2725"/>
                <a:gd name="T18" fmla="*/ 2325 w 2419"/>
                <a:gd name="T19" fmla="*/ 1654 h 2725"/>
                <a:gd name="T20" fmla="*/ 2214 w 2419"/>
                <a:gd name="T21" fmla="*/ 1856 h 2725"/>
                <a:gd name="T22" fmla="*/ 2121 w 2419"/>
                <a:gd name="T23" fmla="*/ 1977 h 2725"/>
                <a:gd name="T24" fmla="*/ 2057 w 2419"/>
                <a:gd name="T25" fmla="*/ 2043 h 2725"/>
                <a:gd name="T26" fmla="*/ 1973 w 2419"/>
                <a:gd name="T27" fmla="*/ 2155 h 2725"/>
                <a:gd name="T28" fmla="*/ 1898 w 2419"/>
                <a:gd name="T29" fmla="*/ 2294 h 2725"/>
                <a:gd name="T30" fmla="*/ 1840 w 2419"/>
                <a:gd name="T31" fmla="*/ 2465 h 2725"/>
                <a:gd name="T32" fmla="*/ 1797 w 2419"/>
                <a:gd name="T33" fmla="*/ 2569 h 2725"/>
                <a:gd name="T34" fmla="*/ 1727 w 2419"/>
                <a:gd name="T35" fmla="*/ 2501 h 2725"/>
                <a:gd name="T36" fmla="*/ 1629 w 2419"/>
                <a:gd name="T37" fmla="*/ 2476 h 2725"/>
                <a:gd name="T38" fmla="*/ 1484 w 2419"/>
                <a:gd name="T39" fmla="*/ 1814 h 2725"/>
                <a:gd name="T40" fmla="*/ 1458 w 2419"/>
                <a:gd name="T41" fmla="*/ 1697 h 2725"/>
                <a:gd name="T42" fmla="*/ 1390 w 2419"/>
                <a:gd name="T43" fmla="*/ 1607 h 2725"/>
                <a:gd name="T44" fmla="*/ 1289 w 2419"/>
                <a:gd name="T45" fmla="*/ 1550 h 2725"/>
                <a:gd name="T46" fmla="*/ 1169 w 2419"/>
                <a:gd name="T47" fmla="*/ 1541 h 2725"/>
                <a:gd name="T48" fmla="*/ 1060 w 2419"/>
                <a:gd name="T49" fmla="*/ 1583 h 2725"/>
                <a:gd name="T50" fmla="*/ 979 w 2419"/>
                <a:gd name="T51" fmla="*/ 1664 h 2725"/>
                <a:gd name="T52" fmla="*/ 937 w 2419"/>
                <a:gd name="T53" fmla="*/ 1773 h 2725"/>
                <a:gd name="T54" fmla="*/ 755 w 2419"/>
                <a:gd name="T55" fmla="*/ 2627 h 2725"/>
                <a:gd name="T56" fmla="*/ 670 w 2419"/>
                <a:gd name="T57" fmla="*/ 2663 h 2725"/>
                <a:gd name="T58" fmla="*/ 616 w 2419"/>
                <a:gd name="T59" fmla="*/ 2725 h 2725"/>
                <a:gd name="T60" fmla="*/ 587 w 2419"/>
                <a:gd name="T61" fmla="*/ 2512 h 2725"/>
                <a:gd name="T62" fmla="*/ 535 w 2419"/>
                <a:gd name="T63" fmla="*/ 2336 h 2725"/>
                <a:gd name="T64" fmla="*/ 468 w 2419"/>
                <a:gd name="T65" fmla="*/ 2192 h 2725"/>
                <a:gd name="T66" fmla="*/ 388 w 2419"/>
                <a:gd name="T67" fmla="*/ 2076 h 2725"/>
                <a:gd name="T68" fmla="*/ 299 w 2419"/>
                <a:gd name="T69" fmla="*/ 1978 h 2725"/>
                <a:gd name="T70" fmla="*/ 249 w 2419"/>
                <a:gd name="T71" fmla="*/ 1919 h 2725"/>
                <a:gd name="T72" fmla="*/ 126 w 2419"/>
                <a:gd name="T73" fmla="*/ 1725 h 2725"/>
                <a:gd name="T74" fmla="*/ 43 w 2419"/>
                <a:gd name="T75" fmla="*/ 1509 h 2725"/>
                <a:gd name="T76" fmla="*/ 3 w 2419"/>
                <a:gd name="T77" fmla="*/ 1274 h 2725"/>
                <a:gd name="T78" fmla="*/ 12 w 2419"/>
                <a:gd name="T79" fmla="*/ 1024 h 2725"/>
                <a:gd name="T80" fmla="*/ 72 w 2419"/>
                <a:gd name="T81" fmla="*/ 785 h 2725"/>
                <a:gd name="T82" fmla="*/ 179 w 2419"/>
                <a:gd name="T83" fmla="*/ 568 h 2725"/>
                <a:gd name="T84" fmla="*/ 326 w 2419"/>
                <a:gd name="T85" fmla="*/ 378 h 2725"/>
                <a:gd name="T86" fmla="*/ 508 w 2419"/>
                <a:gd name="T87" fmla="*/ 220 h 2725"/>
                <a:gd name="T88" fmla="*/ 719 w 2419"/>
                <a:gd name="T89" fmla="*/ 102 h 2725"/>
                <a:gd name="T90" fmla="*/ 956 w 2419"/>
                <a:gd name="T91" fmla="*/ 27 h 2725"/>
                <a:gd name="T92" fmla="*/ 1208 w 2419"/>
                <a:gd name="T93" fmla="*/ 0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9" h="2725">
                  <a:moveTo>
                    <a:pt x="1208" y="0"/>
                  </a:moveTo>
                  <a:lnTo>
                    <a:pt x="1296" y="3"/>
                  </a:lnTo>
                  <a:lnTo>
                    <a:pt x="1381" y="12"/>
                  </a:lnTo>
                  <a:lnTo>
                    <a:pt x="1463" y="27"/>
                  </a:lnTo>
                  <a:lnTo>
                    <a:pt x="1545" y="46"/>
                  </a:lnTo>
                  <a:lnTo>
                    <a:pt x="1623" y="71"/>
                  </a:lnTo>
                  <a:lnTo>
                    <a:pt x="1699" y="102"/>
                  </a:lnTo>
                  <a:lnTo>
                    <a:pt x="1772" y="137"/>
                  </a:lnTo>
                  <a:lnTo>
                    <a:pt x="1843" y="176"/>
                  </a:lnTo>
                  <a:lnTo>
                    <a:pt x="1911" y="220"/>
                  </a:lnTo>
                  <a:lnTo>
                    <a:pt x="1975" y="269"/>
                  </a:lnTo>
                  <a:lnTo>
                    <a:pt x="2036" y="321"/>
                  </a:lnTo>
                  <a:lnTo>
                    <a:pt x="2093" y="378"/>
                  </a:lnTo>
                  <a:lnTo>
                    <a:pt x="2146" y="438"/>
                  </a:lnTo>
                  <a:lnTo>
                    <a:pt x="2195" y="502"/>
                  </a:lnTo>
                  <a:lnTo>
                    <a:pt x="2240" y="568"/>
                  </a:lnTo>
                  <a:lnTo>
                    <a:pt x="2280" y="638"/>
                  </a:lnTo>
                  <a:lnTo>
                    <a:pt x="2316" y="710"/>
                  </a:lnTo>
                  <a:lnTo>
                    <a:pt x="2347" y="785"/>
                  </a:lnTo>
                  <a:lnTo>
                    <a:pt x="2372" y="863"/>
                  </a:lnTo>
                  <a:lnTo>
                    <a:pt x="2393" y="942"/>
                  </a:lnTo>
                  <a:lnTo>
                    <a:pt x="2407" y="1024"/>
                  </a:lnTo>
                  <a:lnTo>
                    <a:pt x="2416" y="1108"/>
                  </a:lnTo>
                  <a:lnTo>
                    <a:pt x="2419" y="1193"/>
                  </a:lnTo>
                  <a:lnTo>
                    <a:pt x="2416" y="1274"/>
                  </a:lnTo>
                  <a:lnTo>
                    <a:pt x="2408" y="1354"/>
                  </a:lnTo>
                  <a:lnTo>
                    <a:pt x="2395" y="1432"/>
                  </a:lnTo>
                  <a:lnTo>
                    <a:pt x="2376" y="1509"/>
                  </a:lnTo>
                  <a:lnTo>
                    <a:pt x="2353" y="1583"/>
                  </a:lnTo>
                  <a:lnTo>
                    <a:pt x="2325" y="1654"/>
                  </a:lnTo>
                  <a:lnTo>
                    <a:pt x="2293" y="1725"/>
                  </a:lnTo>
                  <a:lnTo>
                    <a:pt x="2256" y="1792"/>
                  </a:lnTo>
                  <a:lnTo>
                    <a:pt x="2214" y="1856"/>
                  </a:lnTo>
                  <a:lnTo>
                    <a:pt x="2169" y="1919"/>
                  </a:lnTo>
                  <a:lnTo>
                    <a:pt x="2121" y="1977"/>
                  </a:lnTo>
                  <a:lnTo>
                    <a:pt x="2121" y="1977"/>
                  </a:lnTo>
                  <a:lnTo>
                    <a:pt x="2119" y="1978"/>
                  </a:lnTo>
                  <a:lnTo>
                    <a:pt x="2089" y="2011"/>
                  </a:lnTo>
                  <a:lnTo>
                    <a:pt x="2057" y="2043"/>
                  </a:lnTo>
                  <a:lnTo>
                    <a:pt x="2029" y="2078"/>
                  </a:lnTo>
                  <a:lnTo>
                    <a:pt x="2000" y="2115"/>
                  </a:lnTo>
                  <a:lnTo>
                    <a:pt x="1973" y="2155"/>
                  </a:lnTo>
                  <a:lnTo>
                    <a:pt x="1947" y="2198"/>
                  </a:lnTo>
                  <a:lnTo>
                    <a:pt x="1922" y="2244"/>
                  </a:lnTo>
                  <a:lnTo>
                    <a:pt x="1898" y="2294"/>
                  </a:lnTo>
                  <a:lnTo>
                    <a:pt x="1877" y="2347"/>
                  </a:lnTo>
                  <a:lnTo>
                    <a:pt x="1858" y="2404"/>
                  </a:lnTo>
                  <a:lnTo>
                    <a:pt x="1840" y="2465"/>
                  </a:lnTo>
                  <a:lnTo>
                    <a:pt x="1825" y="2531"/>
                  </a:lnTo>
                  <a:lnTo>
                    <a:pt x="1813" y="2600"/>
                  </a:lnTo>
                  <a:lnTo>
                    <a:pt x="1797" y="2569"/>
                  </a:lnTo>
                  <a:lnTo>
                    <a:pt x="1778" y="2543"/>
                  </a:lnTo>
                  <a:lnTo>
                    <a:pt x="1754" y="2519"/>
                  </a:lnTo>
                  <a:lnTo>
                    <a:pt x="1727" y="2501"/>
                  </a:lnTo>
                  <a:lnTo>
                    <a:pt x="1697" y="2487"/>
                  </a:lnTo>
                  <a:lnTo>
                    <a:pt x="1664" y="2478"/>
                  </a:lnTo>
                  <a:lnTo>
                    <a:pt x="1629" y="2476"/>
                  </a:lnTo>
                  <a:lnTo>
                    <a:pt x="1595" y="2478"/>
                  </a:lnTo>
                  <a:lnTo>
                    <a:pt x="1484" y="2498"/>
                  </a:lnTo>
                  <a:lnTo>
                    <a:pt x="1484" y="1814"/>
                  </a:lnTo>
                  <a:lnTo>
                    <a:pt x="1481" y="1773"/>
                  </a:lnTo>
                  <a:lnTo>
                    <a:pt x="1472" y="1734"/>
                  </a:lnTo>
                  <a:lnTo>
                    <a:pt x="1458" y="1697"/>
                  </a:lnTo>
                  <a:lnTo>
                    <a:pt x="1440" y="1664"/>
                  </a:lnTo>
                  <a:lnTo>
                    <a:pt x="1416" y="1633"/>
                  </a:lnTo>
                  <a:lnTo>
                    <a:pt x="1390" y="1607"/>
                  </a:lnTo>
                  <a:lnTo>
                    <a:pt x="1358" y="1583"/>
                  </a:lnTo>
                  <a:lnTo>
                    <a:pt x="1325" y="1565"/>
                  </a:lnTo>
                  <a:lnTo>
                    <a:pt x="1289" y="1550"/>
                  </a:lnTo>
                  <a:lnTo>
                    <a:pt x="1250" y="1541"/>
                  </a:lnTo>
                  <a:lnTo>
                    <a:pt x="1208" y="1539"/>
                  </a:lnTo>
                  <a:lnTo>
                    <a:pt x="1169" y="1541"/>
                  </a:lnTo>
                  <a:lnTo>
                    <a:pt x="1130" y="1550"/>
                  </a:lnTo>
                  <a:lnTo>
                    <a:pt x="1093" y="1565"/>
                  </a:lnTo>
                  <a:lnTo>
                    <a:pt x="1060" y="1583"/>
                  </a:lnTo>
                  <a:lnTo>
                    <a:pt x="1029" y="1607"/>
                  </a:lnTo>
                  <a:lnTo>
                    <a:pt x="1003" y="1633"/>
                  </a:lnTo>
                  <a:lnTo>
                    <a:pt x="979" y="1664"/>
                  </a:lnTo>
                  <a:lnTo>
                    <a:pt x="961" y="1697"/>
                  </a:lnTo>
                  <a:lnTo>
                    <a:pt x="947" y="1734"/>
                  </a:lnTo>
                  <a:lnTo>
                    <a:pt x="937" y="1773"/>
                  </a:lnTo>
                  <a:lnTo>
                    <a:pt x="935" y="1814"/>
                  </a:lnTo>
                  <a:lnTo>
                    <a:pt x="935" y="2595"/>
                  </a:lnTo>
                  <a:lnTo>
                    <a:pt x="755" y="2627"/>
                  </a:lnTo>
                  <a:lnTo>
                    <a:pt x="725" y="2634"/>
                  </a:lnTo>
                  <a:lnTo>
                    <a:pt x="697" y="2646"/>
                  </a:lnTo>
                  <a:lnTo>
                    <a:pt x="670" y="2663"/>
                  </a:lnTo>
                  <a:lnTo>
                    <a:pt x="648" y="2684"/>
                  </a:lnTo>
                  <a:lnTo>
                    <a:pt x="628" y="2708"/>
                  </a:lnTo>
                  <a:lnTo>
                    <a:pt x="616" y="2725"/>
                  </a:lnTo>
                  <a:lnTo>
                    <a:pt x="609" y="2650"/>
                  </a:lnTo>
                  <a:lnTo>
                    <a:pt x="599" y="2579"/>
                  </a:lnTo>
                  <a:lnTo>
                    <a:pt x="587" y="2512"/>
                  </a:lnTo>
                  <a:lnTo>
                    <a:pt x="572" y="2449"/>
                  </a:lnTo>
                  <a:lnTo>
                    <a:pt x="554" y="2391"/>
                  </a:lnTo>
                  <a:lnTo>
                    <a:pt x="535" y="2336"/>
                  </a:lnTo>
                  <a:lnTo>
                    <a:pt x="515" y="2285"/>
                  </a:lnTo>
                  <a:lnTo>
                    <a:pt x="491" y="2237"/>
                  </a:lnTo>
                  <a:lnTo>
                    <a:pt x="468" y="2192"/>
                  </a:lnTo>
                  <a:lnTo>
                    <a:pt x="442" y="2151"/>
                  </a:lnTo>
                  <a:lnTo>
                    <a:pt x="416" y="2112"/>
                  </a:lnTo>
                  <a:lnTo>
                    <a:pt x="388" y="2076"/>
                  </a:lnTo>
                  <a:lnTo>
                    <a:pt x="360" y="2042"/>
                  </a:lnTo>
                  <a:lnTo>
                    <a:pt x="329" y="2010"/>
                  </a:lnTo>
                  <a:lnTo>
                    <a:pt x="299" y="1978"/>
                  </a:lnTo>
                  <a:lnTo>
                    <a:pt x="298" y="1977"/>
                  </a:lnTo>
                  <a:lnTo>
                    <a:pt x="298" y="1977"/>
                  </a:lnTo>
                  <a:lnTo>
                    <a:pt x="249" y="1919"/>
                  </a:lnTo>
                  <a:lnTo>
                    <a:pt x="204" y="1856"/>
                  </a:lnTo>
                  <a:lnTo>
                    <a:pt x="163" y="1792"/>
                  </a:lnTo>
                  <a:lnTo>
                    <a:pt x="126" y="1725"/>
                  </a:lnTo>
                  <a:lnTo>
                    <a:pt x="94" y="1654"/>
                  </a:lnTo>
                  <a:lnTo>
                    <a:pt x="66" y="1583"/>
                  </a:lnTo>
                  <a:lnTo>
                    <a:pt x="43" y="1509"/>
                  </a:lnTo>
                  <a:lnTo>
                    <a:pt x="24" y="1432"/>
                  </a:lnTo>
                  <a:lnTo>
                    <a:pt x="11" y="1354"/>
                  </a:lnTo>
                  <a:lnTo>
                    <a:pt x="3" y="1274"/>
                  </a:lnTo>
                  <a:lnTo>
                    <a:pt x="0" y="1193"/>
                  </a:lnTo>
                  <a:lnTo>
                    <a:pt x="3" y="1108"/>
                  </a:lnTo>
                  <a:lnTo>
                    <a:pt x="12" y="1024"/>
                  </a:lnTo>
                  <a:lnTo>
                    <a:pt x="26" y="942"/>
                  </a:lnTo>
                  <a:lnTo>
                    <a:pt x="47" y="863"/>
                  </a:lnTo>
                  <a:lnTo>
                    <a:pt x="72" y="785"/>
                  </a:lnTo>
                  <a:lnTo>
                    <a:pt x="103" y="710"/>
                  </a:lnTo>
                  <a:lnTo>
                    <a:pt x="139" y="638"/>
                  </a:lnTo>
                  <a:lnTo>
                    <a:pt x="179" y="568"/>
                  </a:lnTo>
                  <a:lnTo>
                    <a:pt x="224" y="502"/>
                  </a:lnTo>
                  <a:lnTo>
                    <a:pt x="273" y="438"/>
                  </a:lnTo>
                  <a:lnTo>
                    <a:pt x="326" y="378"/>
                  </a:lnTo>
                  <a:lnTo>
                    <a:pt x="383" y="321"/>
                  </a:lnTo>
                  <a:lnTo>
                    <a:pt x="444" y="269"/>
                  </a:lnTo>
                  <a:lnTo>
                    <a:pt x="508" y="220"/>
                  </a:lnTo>
                  <a:lnTo>
                    <a:pt x="576" y="176"/>
                  </a:lnTo>
                  <a:lnTo>
                    <a:pt x="646" y="137"/>
                  </a:lnTo>
                  <a:lnTo>
                    <a:pt x="719" y="102"/>
                  </a:lnTo>
                  <a:lnTo>
                    <a:pt x="796" y="71"/>
                  </a:lnTo>
                  <a:lnTo>
                    <a:pt x="874" y="46"/>
                  </a:lnTo>
                  <a:lnTo>
                    <a:pt x="956" y="27"/>
                  </a:lnTo>
                  <a:lnTo>
                    <a:pt x="1038" y="12"/>
                  </a:lnTo>
                  <a:lnTo>
                    <a:pt x="1123" y="3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" y="1661681"/>
            <a:ext cx="7177329" cy="4267200"/>
          </a:xfrm>
          <a:prstGeom prst="rect">
            <a:avLst/>
          </a:prstGeom>
          <a:noFill/>
          <a:extLst/>
        </p:spPr>
      </p:pic>
      <p:sp>
        <p:nvSpPr>
          <p:cNvPr id="29" name="Rectangle 28"/>
          <p:cNvSpPr/>
          <p:nvPr/>
        </p:nvSpPr>
        <p:spPr>
          <a:xfrm>
            <a:off x="1889695" y="6000657"/>
            <a:ext cx="4975761" cy="371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FPT Software process model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194431" y="2092653"/>
            <a:ext cx="2965938" cy="4678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Initiation phase</a:t>
            </a:r>
            <a:endParaRPr lang="en-US" altLang="ja-JP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194431" y="2665537"/>
            <a:ext cx="2965938" cy="4678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phase</a:t>
            </a:r>
            <a:endParaRPr lang="en-US" altLang="ja-JP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96897" y="3242359"/>
            <a:ext cx="2965938" cy="4678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phase</a:t>
            </a:r>
            <a:endParaRPr lang="en-US" altLang="ja-JP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194431" y="3815243"/>
            <a:ext cx="2965938" cy="4678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 phase</a:t>
            </a:r>
            <a:endParaRPr lang="en-US" altLang="ja-JP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194431" y="4392065"/>
            <a:ext cx="2965938" cy="4678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en-US" altLang="ja-JP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194431" y="4964949"/>
            <a:ext cx="2965938" cy="4678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altLang="ja-JP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.1.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フトウェ アプロセス モデル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Process Model</a:t>
            </a:r>
            <a:r>
              <a:rPr lang="en-US" sz="3600" smtClean="0">
                <a:solidFill>
                  <a:schemeClr val="bg1"/>
                </a:solidFill>
              </a:rPr>
              <a:t>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9"/>
          <p:cNvGrpSpPr>
            <a:grpSpLocks noChangeAspect="1"/>
          </p:cNvGrpSpPr>
          <p:nvPr/>
        </p:nvGrpSpPr>
        <p:grpSpPr bwMode="auto">
          <a:xfrm>
            <a:off x="6419369" y="5015222"/>
            <a:ext cx="639762" cy="890587"/>
            <a:chOff x="3977" y="3069"/>
            <a:chExt cx="403" cy="561"/>
          </a:xfrm>
          <a:solidFill>
            <a:schemeClr val="bg1"/>
          </a:solidFill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155" y="3348"/>
              <a:ext cx="46" cy="149"/>
            </a:xfrm>
            <a:custGeom>
              <a:avLst/>
              <a:gdLst>
                <a:gd name="T0" fmla="*/ 136 w 275"/>
                <a:gd name="T1" fmla="*/ 0 h 894"/>
                <a:gd name="T2" fmla="*/ 165 w 275"/>
                <a:gd name="T3" fmla="*/ 3 h 894"/>
                <a:gd name="T4" fmla="*/ 190 w 275"/>
                <a:gd name="T5" fmla="*/ 11 h 894"/>
                <a:gd name="T6" fmla="*/ 214 w 275"/>
                <a:gd name="T7" fmla="*/ 23 h 894"/>
                <a:gd name="T8" fmla="*/ 234 w 275"/>
                <a:gd name="T9" fmla="*/ 41 h 894"/>
                <a:gd name="T10" fmla="*/ 252 w 275"/>
                <a:gd name="T11" fmla="*/ 61 h 894"/>
                <a:gd name="T12" fmla="*/ 264 w 275"/>
                <a:gd name="T13" fmla="*/ 85 h 894"/>
                <a:gd name="T14" fmla="*/ 272 w 275"/>
                <a:gd name="T15" fmla="*/ 110 h 894"/>
                <a:gd name="T16" fmla="*/ 275 w 275"/>
                <a:gd name="T17" fmla="*/ 138 h 894"/>
                <a:gd name="T18" fmla="*/ 275 w 275"/>
                <a:gd name="T19" fmla="*/ 845 h 894"/>
                <a:gd name="T20" fmla="*/ 0 w 275"/>
                <a:gd name="T21" fmla="*/ 894 h 894"/>
                <a:gd name="T22" fmla="*/ 0 w 275"/>
                <a:gd name="T23" fmla="*/ 138 h 894"/>
                <a:gd name="T24" fmla="*/ 3 w 275"/>
                <a:gd name="T25" fmla="*/ 110 h 894"/>
                <a:gd name="T26" fmla="*/ 11 w 275"/>
                <a:gd name="T27" fmla="*/ 85 h 894"/>
                <a:gd name="T28" fmla="*/ 23 w 275"/>
                <a:gd name="T29" fmla="*/ 61 h 894"/>
                <a:gd name="T30" fmla="*/ 41 w 275"/>
                <a:gd name="T31" fmla="*/ 41 h 894"/>
                <a:gd name="T32" fmla="*/ 61 w 275"/>
                <a:gd name="T33" fmla="*/ 23 h 894"/>
                <a:gd name="T34" fmla="*/ 85 w 275"/>
                <a:gd name="T35" fmla="*/ 11 h 894"/>
                <a:gd name="T36" fmla="*/ 110 w 275"/>
                <a:gd name="T37" fmla="*/ 3 h 894"/>
                <a:gd name="T38" fmla="*/ 136 w 275"/>
                <a:gd name="T3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94">
                  <a:moveTo>
                    <a:pt x="136" y="0"/>
                  </a:moveTo>
                  <a:lnTo>
                    <a:pt x="165" y="3"/>
                  </a:lnTo>
                  <a:lnTo>
                    <a:pt x="190" y="11"/>
                  </a:lnTo>
                  <a:lnTo>
                    <a:pt x="214" y="23"/>
                  </a:lnTo>
                  <a:lnTo>
                    <a:pt x="234" y="41"/>
                  </a:lnTo>
                  <a:lnTo>
                    <a:pt x="252" y="61"/>
                  </a:lnTo>
                  <a:lnTo>
                    <a:pt x="264" y="85"/>
                  </a:lnTo>
                  <a:lnTo>
                    <a:pt x="272" y="110"/>
                  </a:lnTo>
                  <a:lnTo>
                    <a:pt x="275" y="138"/>
                  </a:lnTo>
                  <a:lnTo>
                    <a:pt x="275" y="845"/>
                  </a:lnTo>
                  <a:lnTo>
                    <a:pt x="0" y="894"/>
                  </a:lnTo>
                  <a:lnTo>
                    <a:pt x="0" y="138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3" y="61"/>
                  </a:lnTo>
                  <a:lnTo>
                    <a:pt x="41" y="41"/>
                  </a:lnTo>
                  <a:lnTo>
                    <a:pt x="61" y="23"/>
                  </a:lnTo>
                  <a:lnTo>
                    <a:pt x="85" y="11"/>
                  </a:lnTo>
                  <a:lnTo>
                    <a:pt x="110" y="3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4105" y="3550"/>
              <a:ext cx="146" cy="42"/>
            </a:xfrm>
            <a:custGeom>
              <a:avLst/>
              <a:gdLst>
                <a:gd name="T0" fmla="*/ 817 w 877"/>
                <a:gd name="T1" fmla="*/ 0 h 255"/>
                <a:gd name="T2" fmla="*/ 833 w 877"/>
                <a:gd name="T3" fmla="*/ 3 h 255"/>
                <a:gd name="T4" fmla="*/ 848 w 877"/>
                <a:gd name="T5" fmla="*/ 9 h 255"/>
                <a:gd name="T6" fmla="*/ 861 w 877"/>
                <a:gd name="T7" fmla="*/ 20 h 255"/>
                <a:gd name="T8" fmla="*/ 871 w 877"/>
                <a:gd name="T9" fmla="*/ 33 h 255"/>
                <a:gd name="T10" fmla="*/ 876 w 877"/>
                <a:gd name="T11" fmla="*/ 51 h 255"/>
                <a:gd name="T12" fmla="*/ 877 w 877"/>
                <a:gd name="T13" fmla="*/ 67 h 255"/>
                <a:gd name="T14" fmla="*/ 873 w 877"/>
                <a:gd name="T15" fmla="*/ 82 h 255"/>
                <a:gd name="T16" fmla="*/ 865 w 877"/>
                <a:gd name="T17" fmla="*/ 95 h 255"/>
                <a:gd name="T18" fmla="*/ 855 w 877"/>
                <a:gd name="T19" fmla="*/ 108 h 255"/>
                <a:gd name="T20" fmla="*/ 842 w 877"/>
                <a:gd name="T21" fmla="*/ 116 h 255"/>
                <a:gd name="T22" fmla="*/ 827 w 877"/>
                <a:gd name="T23" fmla="*/ 121 h 255"/>
                <a:gd name="T24" fmla="*/ 72 w 877"/>
                <a:gd name="T25" fmla="*/ 255 h 255"/>
                <a:gd name="T26" fmla="*/ 66 w 877"/>
                <a:gd name="T27" fmla="*/ 255 h 255"/>
                <a:gd name="T28" fmla="*/ 60 w 877"/>
                <a:gd name="T29" fmla="*/ 255 h 255"/>
                <a:gd name="T30" fmla="*/ 44 w 877"/>
                <a:gd name="T31" fmla="*/ 253 h 255"/>
                <a:gd name="T32" fmla="*/ 29 w 877"/>
                <a:gd name="T33" fmla="*/ 245 h 255"/>
                <a:gd name="T34" fmla="*/ 16 w 877"/>
                <a:gd name="T35" fmla="*/ 235 h 255"/>
                <a:gd name="T36" fmla="*/ 6 w 877"/>
                <a:gd name="T37" fmla="*/ 221 h 255"/>
                <a:gd name="T38" fmla="*/ 1 w 877"/>
                <a:gd name="T39" fmla="*/ 205 h 255"/>
                <a:gd name="T40" fmla="*/ 0 w 877"/>
                <a:gd name="T41" fmla="*/ 188 h 255"/>
                <a:gd name="T42" fmla="*/ 3 w 877"/>
                <a:gd name="T43" fmla="*/ 173 h 255"/>
                <a:gd name="T44" fmla="*/ 11 w 877"/>
                <a:gd name="T45" fmla="*/ 159 h 255"/>
                <a:gd name="T46" fmla="*/ 22 w 877"/>
                <a:gd name="T47" fmla="*/ 147 h 255"/>
                <a:gd name="T48" fmla="*/ 35 w 877"/>
                <a:gd name="T49" fmla="*/ 139 h 255"/>
                <a:gd name="T50" fmla="*/ 50 w 877"/>
                <a:gd name="T51" fmla="*/ 134 h 255"/>
                <a:gd name="T52" fmla="*/ 805 w 877"/>
                <a:gd name="T53" fmla="*/ 1 h 255"/>
                <a:gd name="T54" fmla="*/ 810 w 877"/>
                <a:gd name="T55" fmla="*/ 1 h 255"/>
                <a:gd name="T56" fmla="*/ 817 w 877"/>
                <a:gd name="T5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7" h="255">
                  <a:moveTo>
                    <a:pt x="817" y="0"/>
                  </a:moveTo>
                  <a:lnTo>
                    <a:pt x="833" y="3"/>
                  </a:lnTo>
                  <a:lnTo>
                    <a:pt x="848" y="9"/>
                  </a:lnTo>
                  <a:lnTo>
                    <a:pt x="861" y="20"/>
                  </a:lnTo>
                  <a:lnTo>
                    <a:pt x="871" y="33"/>
                  </a:lnTo>
                  <a:lnTo>
                    <a:pt x="876" y="51"/>
                  </a:lnTo>
                  <a:lnTo>
                    <a:pt x="877" y="67"/>
                  </a:lnTo>
                  <a:lnTo>
                    <a:pt x="873" y="82"/>
                  </a:lnTo>
                  <a:lnTo>
                    <a:pt x="865" y="95"/>
                  </a:lnTo>
                  <a:lnTo>
                    <a:pt x="855" y="108"/>
                  </a:lnTo>
                  <a:lnTo>
                    <a:pt x="842" y="116"/>
                  </a:lnTo>
                  <a:lnTo>
                    <a:pt x="827" y="121"/>
                  </a:lnTo>
                  <a:lnTo>
                    <a:pt x="72" y="255"/>
                  </a:lnTo>
                  <a:lnTo>
                    <a:pt x="66" y="255"/>
                  </a:lnTo>
                  <a:lnTo>
                    <a:pt x="60" y="255"/>
                  </a:lnTo>
                  <a:lnTo>
                    <a:pt x="44" y="253"/>
                  </a:lnTo>
                  <a:lnTo>
                    <a:pt x="29" y="245"/>
                  </a:lnTo>
                  <a:lnTo>
                    <a:pt x="16" y="235"/>
                  </a:lnTo>
                  <a:lnTo>
                    <a:pt x="6" y="221"/>
                  </a:lnTo>
                  <a:lnTo>
                    <a:pt x="1" y="205"/>
                  </a:lnTo>
                  <a:lnTo>
                    <a:pt x="0" y="188"/>
                  </a:lnTo>
                  <a:lnTo>
                    <a:pt x="3" y="173"/>
                  </a:lnTo>
                  <a:lnTo>
                    <a:pt x="11" y="159"/>
                  </a:lnTo>
                  <a:lnTo>
                    <a:pt x="22" y="147"/>
                  </a:lnTo>
                  <a:lnTo>
                    <a:pt x="35" y="139"/>
                  </a:lnTo>
                  <a:lnTo>
                    <a:pt x="50" y="134"/>
                  </a:lnTo>
                  <a:lnTo>
                    <a:pt x="805" y="1"/>
                  </a:lnTo>
                  <a:lnTo>
                    <a:pt x="810" y="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098" y="3504"/>
              <a:ext cx="160" cy="45"/>
            </a:xfrm>
            <a:custGeom>
              <a:avLst/>
              <a:gdLst>
                <a:gd name="T0" fmla="*/ 899 w 959"/>
                <a:gd name="T1" fmla="*/ 0 h 271"/>
                <a:gd name="T2" fmla="*/ 916 w 959"/>
                <a:gd name="T3" fmla="*/ 3 h 271"/>
                <a:gd name="T4" fmla="*/ 931 w 959"/>
                <a:gd name="T5" fmla="*/ 9 h 271"/>
                <a:gd name="T6" fmla="*/ 944 w 959"/>
                <a:gd name="T7" fmla="*/ 21 h 271"/>
                <a:gd name="T8" fmla="*/ 953 w 959"/>
                <a:gd name="T9" fmla="*/ 34 h 271"/>
                <a:gd name="T10" fmla="*/ 958 w 959"/>
                <a:gd name="T11" fmla="*/ 51 h 271"/>
                <a:gd name="T12" fmla="*/ 959 w 959"/>
                <a:gd name="T13" fmla="*/ 68 h 271"/>
                <a:gd name="T14" fmla="*/ 956 w 959"/>
                <a:gd name="T15" fmla="*/ 83 h 271"/>
                <a:gd name="T16" fmla="*/ 949 w 959"/>
                <a:gd name="T17" fmla="*/ 96 h 271"/>
                <a:gd name="T18" fmla="*/ 938 w 959"/>
                <a:gd name="T19" fmla="*/ 108 h 271"/>
                <a:gd name="T20" fmla="*/ 925 w 959"/>
                <a:gd name="T21" fmla="*/ 117 h 271"/>
                <a:gd name="T22" fmla="*/ 909 w 959"/>
                <a:gd name="T23" fmla="*/ 122 h 271"/>
                <a:gd name="T24" fmla="*/ 71 w 959"/>
                <a:gd name="T25" fmla="*/ 270 h 271"/>
                <a:gd name="T26" fmla="*/ 65 w 959"/>
                <a:gd name="T27" fmla="*/ 271 h 271"/>
                <a:gd name="T28" fmla="*/ 60 w 959"/>
                <a:gd name="T29" fmla="*/ 271 h 271"/>
                <a:gd name="T30" fmla="*/ 43 w 959"/>
                <a:gd name="T31" fmla="*/ 268 h 271"/>
                <a:gd name="T32" fmla="*/ 28 w 959"/>
                <a:gd name="T33" fmla="*/ 261 h 271"/>
                <a:gd name="T34" fmla="*/ 15 w 959"/>
                <a:gd name="T35" fmla="*/ 250 h 271"/>
                <a:gd name="T36" fmla="*/ 6 w 959"/>
                <a:gd name="T37" fmla="*/ 237 h 271"/>
                <a:gd name="T38" fmla="*/ 0 w 959"/>
                <a:gd name="T39" fmla="*/ 221 h 271"/>
                <a:gd name="T40" fmla="*/ 0 w 959"/>
                <a:gd name="T41" fmla="*/ 204 h 271"/>
                <a:gd name="T42" fmla="*/ 3 w 959"/>
                <a:gd name="T43" fmla="*/ 188 h 271"/>
                <a:gd name="T44" fmla="*/ 10 w 959"/>
                <a:gd name="T45" fmla="*/ 175 h 271"/>
                <a:gd name="T46" fmla="*/ 21 w 959"/>
                <a:gd name="T47" fmla="*/ 163 h 271"/>
                <a:gd name="T48" fmla="*/ 34 w 959"/>
                <a:gd name="T49" fmla="*/ 154 h 271"/>
                <a:gd name="T50" fmla="*/ 49 w 959"/>
                <a:gd name="T51" fmla="*/ 149 h 271"/>
                <a:gd name="T52" fmla="*/ 888 w 959"/>
                <a:gd name="T53" fmla="*/ 1 h 271"/>
                <a:gd name="T54" fmla="*/ 894 w 959"/>
                <a:gd name="T55" fmla="*/ 0 h 271"/>
                <a:gd name="T56" fmla="*/ 899 w 959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9" h="271">
                  <a:moveTo>
                    <a:pt x="899" y="0"/>
                  </a:moveTo>
                  <a:lnTo>
                    <a:pt x="916" y="3"/>
                  </a:lnTo>
                  <a:lnTo>
                    <a:pt x="931" y="9"/>
                  </a:lnTo>
                  <a:lnTo>
                    <a:pt x="944" y="21"/>
                  </a:lnTo>
                  <a:lnTo>
                    <a:pt x="953" y="34"/>
                  </a:lnTo>
                  <a:lnTo>
                    <a:pt x="958" y="51"/>
                  </a:lnTo>
                  <a:lnTo>
                    <a:pt x="959" y="68"/>
                  </a:lnTo>
                  <a:lnTo>
                    <a:pt x="956" y="83"/>
                  </a:lnTo>
                  <a:lnTo>
                    <a:pt x="949" y="96"/>
                  </a:lnTo>
                  <a:lnTo>
                    <a:pt x="938" y="108"/>
                  </a:lnTo>
                  <a:lnTo>
                    <a:pt x="925" y="117"/>
                  </a:lnTo>
                  <a:lnTo>
                    <a:pt x="909" y="122"/>
                  </a:lnTo>
                  <a:lnTo>
                    <a:pt x="71" y="270"/>
                  </a:lnTo>
                  <a:lnTo>
                    <a:pt x="65" y="271"/>
                  </a:lnTo>
                  <a:lnTo>
                    <a:pt x="60" y="271"/>
                  </a:lnTo>
                  <a:lnTo>
                    <a:pt x="43" y="268"/>
                  </a:lnTo>
                  <a:lnTo>
                    <a:pt x="28" y="261"/>
                  </a:lnTo>
                  <a:lnTo>
                    <a:pt x="15" y="250"/>
                  </a:lnTo>
                  <a:lnTo>
                    <a:pt x="6" y="237"/>
                  </a:lnTo>
                  <a:lnTo>
                    <a:pt x="0" y="221"/>
                  </a:lnTo>
                  <a:lnTo>
                    <a:pt x="0" y="204"/>
                  </a:lnTo>
                  <a:lnTo>
                    <a:pt x="3" y="188"/>
                  </a:lnTo>
                  <a:lnTo>
                    <a:pt x="10" y="175"/>
                  </a:lnTo>
                  <a:lnTo>
                    <a:pt x="21" y="163"/>
                  </a:lnTo>
                  <a:lnTo>
                    <a:pt x="34" y="154"/>
                  </a:lnTo>
                  <a:lnTo>
                    <a:pt x="49" y="149"/>
                  </a:lnTo>
                  <a:lnTo>
                    <a:pt x="888" y="1"/>
                  </a:lnTo>
                  <a:lnTo>
                    <a:pt x="894" y="0"/>
                  </a:lnTo>
                  <a:lnTo>
                    <a:pt x="8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132" y="3594"/>
              <a:ext cx="109" cy="36"/>
            </a:xfrm>
            <a:custGeom>
              <a:avLst/>
              <a:gdLst>
                <a:gd name="T0" fmla="*/ 654 w 654"/>
                <a:gd name="T1" fmla="*/ 0 h 217"/>
                <a:gd name="T2" fmla="*/ 626 w 654"/>
                <a:gd name="T3" fmla="*/ 43 h 217"/>
                <a:gd name="T4" fmla="*/ 595 w 654"/>
                <a:gd name="T5" fmla="*/ 81 h 217"/>
                <a:gd name="T6" fmla="*/ 562 w 654"/>
                <a:gd name="T7" fmla="*/ 114 h 217"/>
                <a:gd name="T8" fmla="*/ 527 w 654"/>
                <a:gd name="T9" fmla="*/ 143 h 217"/>
                <a:gd name="T10" fmla="*/ 489 w 654"/>
                <a:gd name="T11" fmla="*/ 166 h 217"/>
                <a:gd name="T12" fmla="*/ 451 w 654"/>
                <a:gd name="T13" fmla="*/ 184 h 217"/>
                <a:gd name="T14" fmla="*/ 410 w 654"/>
                <a:gd name="T15" fmla="*/ 199 h 217"/>
                <a:gd name="T16" fmla="*/ 368 w 654"/>
                <a:gd name="T17" fmla="*/ 209 h 217"/>
                <a:gd name="T18" fmla="*/ 324 w 654"/>
                <a:gd name="T19" fmla="*/ 215 h 217"/>
                <a:gd name="T20" fmla="*/ 279 w 654"/>
                <a:gd name="T21" fmla="*/ 217 h 217"/>
                <a:gd name="T22" fmla="*/ 237 w 654"/>
                <a:gd name="T23" fmla="*/ 215 h 217"/>
                <a:gd name="T24" fmla="*/ 193 w 654"/>
                <a:gd name="T25" fmla="*/ 209 h 217"/>
                <a:gd name="T26" fmla="*/ 152 w 654"/>
                <a:gd name="T27" fmla="*/ 199 h 217"/>
                <a:gd name="T28" fmla="*/ 111 w 654"/>
                <a:gd name="T29" fmla="*/ 184 h 217"/>
                <a:gd name="T30" fmla="*/ 73 w 654"/>
                <a:gd name="T31" fmla="*/ 166 h 217"/>
                <a:gd name="T32" fmla="*/ 36 w 654"/>
                <a:gd name="T33" fmla="*/ 143 h 217"/>
                <a:gd name="T34" fmla="*/ 0 w 654"/>
                <a:gd name="T35" fmla="*/ 115 h 217"/>
                <a:gd name="T36" fmla="*/ 654 w 654"/>
                <a:gd name="T3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4" h="217">
                  <a:moveTo>
                    <a:pt x="654" y="0"/>
                  </a:moveTo>
                  <a:lnTo>
                    <a:pt x="626" y="43"/>
                  </a:lnTo>
                  <a:lnTo>
                    <a:pt x="595" y="81"/>
                  </a:lnTo>
                  <a:lnTo>
                    <a:pt x="562" y="114"/>
                  </a:lnTo>
                  <a:lnTo>
                    <a:pt x="527" y="143"/>
                  </a:lnTo>
                  <a:lnTo>
                    <a:pt x="489" y="166"/>
                  </a:lnTo>
                  <a:lnTo>
                    <a:pt x="451" y="184"/>
                  </a:lnTo>
                  <a:lnTo>
                    <a:pt x="410" y="199"/>
                  </a:lnTo>
                  <a:lnTo>
                    <a:pt x="368" y="209"/>
                  </a:lnTo>
                  <a:lnTo>
                    <a:pt x="324" y="215"/>
                  </a:lnTo>
                  <a:lnTo>
                    <a:pt x="279" y="217"/>
                  </a:lnTo>
                  <a:lnTo>
                    <a:pt x="237" y="215"/>
                  </a:lnTo>
                  <a:lnTo>
                    <a:pt x="193" y="209"/>
                  </a:lnTo>
                  <a:lnTo>
                    <a:pt x="152" y="199"/>
                  </a:lnTo>
                  <a:lnTo>
                    <a:pt x="111" y="184"/>
                  </a:lnTo>
                  <a:lnTo>
                    <a:pt x="73" y="166"/>
                  </a:lnTo>
                  <a:lnTo>
                    <a:pt x="36" y="143"/>
                  </a:lnTo>
                  <a:lnTo>
                    <a:pt x="0" y="115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977" y="3069"/>
              <a:ext cx="403" cy="454"/>
            </a:xfrm>
            <a:custGeom>
              <a:avLst/>
              <a:gdLst>
                <a:gd name="T0" fmla="*/ 1381 w 2419"/>
                <a:gd name="T1" fmla="*/ 12 h 2725"/>
                <a:gd name="T2" fmla="*/ 1623 w 2419"/>
                <a:gd name="T3" fmla="*/ 71 h 2725"/>
                <a:gd name="T4" fmla="*/ 1843 w 2419"/>
                <a:gd name="T5" fmla="*/ 176 h 2725"/>
                <a:gd name="T6" fmla="*/ 2036 w 2419"/>
                <a:gd name="T7" fmla="*/ 321 h 2725"/>
                <a:gd name="T8" fmla="*/ 2195 w 2419"/>
                <a:gd name="T9" fmla="*/ 502 h 2725"/>
                <a:gd name="T10" fmla="*/ 2316 w 2419"/>
                <a:gd name="T11" fmla="*/ 710 h 2725"/>
                <a:gd name="T12" fmla="*/ 2393 w 2419"/>
                <a:gd name="T13" fmla="*/ 942 h 2725"/>
                <a:gd name="T14" fmla="*/ 2419 w 2419"/>
                <a:gd name="T15" fmla="*/ 1193 h 2725"/>
                <a:gd name="T16" fmla="*/ 2395 w 2419"/>
                <a:gd name="T17" fmla="*/ 1432 h 2725"/>
                <a:gd name="T18" fmla="*/ 2325 w 2419"/>
                <a:gd name="T19" fmla="*/ 1654 h 2725"/>
                <a:gd name="T20" fmla="*/ 2214 w 2419"/>
                <a:gd name="T21" fmla="*/ 1856 h 2725"/>
                <a:gd name="T22" fmla="*/ 2121 w 2419"/>
                <a:gd name="T23" fmla="*/ 1977 h 2725"/>
                <a:gd name="T24" fmla="*/ 2057 w 2419"/>
                <a:gd name="T25" fmla="*/ 2043 h 2725"/>
                <a:gd name="T26" fmla="*/ 1973 w 2419"/>
                <a:gd name="T27" fmla="*/ 2155 h 2725"/>
                <a:gd name="T28" fmla="*/ 1898 w 2419"/>
                <a:gd name="T29" fmla="*/ 2294 h 2725"/>
                <a:gd name="T30" fmla="*/ 1840 w 2419"/>
                <a:gd name="T31" fmla="*/ 2465 h 2725"/>
                <a:gd name="T32" fmla="*/ 1797 w 2419"/>
                <a:gd name="T33" fmla="*/ 2569 h 2725"/>
                <a:gd name="T34" fmla="*/ 1727 w 2419"/>
                <a:gd name="T35" fmla="*/ 2501 h 2725"/>
                <a:gd name="T36" fmla="*/ 1629 w 2419"/>
                <a:gd name="T37" fmla="*/ 2476 h 2725"/>
                <a:gd name="T38" fmla="*/ 1484 w 2419"/>
                <a:gd name="T39" fmla="*/ 1814 h 2725"/>
                <a:gd name="T40" fmla="*/ 1458 w 2419"/>
                <a:gd name="T41" fmla="*/ 1697 h 2725"/>
                <a:gd name="T42" fmla="*/ 1390 w 2419"/>
                <a:gd name="T43" fmla="*/ 1607 h 2725"/>
                <a:gd name="T44" fmla="*/ 1289 w 2419"/>
                <a:gd name="T45" fmla="*/ 1550 h 2725"/>
                <a:gd name="T46" fmla="*/ 1169 w 2419"/>
                <a:gd name="T47" fmla="*/ 1541 h 2725"/>
                <a:gd name="T48" fmla="*/ 1060 w 2419"/>
                <a:gd name="T49" fmla="*/ 1583 h 2725"/>
                <a:gd name="T50" fmla="*/ 979 w 2419"/>
                <a:gd name="T51" fmla="*/ 1664 h 2725"/>
                <a:gd name="T52" fmla="*/ 937 w 2419"/>
                <a:gd name="T53" fmla="*/ 1773 h 2725"/>
                <a:gd name="T54" fmla="*/ 755 w 2419"/>
                <a:gd name="T55" fmla="*/ 2627 h 2725"/>
                <a:gd name="T56" fmla="*/ 670 w 2419"/>
                <a:gd name="T57" fmla="*/ 2663 h 2725"/>
                <a:gd name="T58" fmla="*/ 616 w 2419"/>
                <a:gd name="T59" fmla="*/ 2725 h 2725"/>
                <a:gd name="T60" fmla="*/ 587 w 2419"/>
                <a:gd name="T61" fmla="*/ 2512 h 2725"/>
                <a:gd name="T62" fmla="*/ 535 w 2419"/>
                <a:gd name="T63" fmla="*/ 2336 h 2725"/>
                <a:gd name="T64" fmla="*/ 468 w 2419"/>
                <a:gd name="T65" fmla="*/ 2192 h 2725"/>
                <a:gd name="T66" fmla="*/ 388 w 2419"/>
                <a:gd name="T67" fmla="*/ 2076 h 2725"/>
                <a:gd name="T68" fmla="*/ 299 w 2419"/>
                <a:gd name="T69" fmla="*/ 1978 h 2725"/>
                <a:gd name="T70" fmla="*/ 249 w 2419"/>
                <a:gd name="T71" fmla="*/ 1919 h 2725"/>
                <a:gd name="T72" fmla="*/ 126 w 2419"/>
                <a:gd name="T73" fmla="*/ 1725 h 2725"/>
                <a:gd name="T74" fmla="*/ 43 w 2419"/>
                <a:gd name="T75" fmla="*/ 1509 h 2725"/>
                <a:gd name="T76" fmla="*/ 3 w 2419"/>
                <a:gd name="T77" fmla="*/ 1274 h 2725"/>
                <a:gd name="T78" fmla="*/ 12 w 2419"/>
                <a:gd name="T79" fmla="*/ 1024 h 2725"/>
                <a:gd name="T80" fmla="*/ 72 w 2419"/>
                <a:gd name="T81" fmla="*/ 785 h 2725"/>
                <a:gd name="T82" fmla="*/ 179 w 2419"/>
                <a:gd name="T83" fmla="*/ 568 h 2725"/>
                <a:gd name="T84" fmla="*/ 326 w 2419"/>
                <a:gd name="T85" fmla="*/ 378 h 2725"/>
                <a:gd name="T86" fmla="*/ 508 w 2419"/>
                <a:gd name="T87" fmla="*/ 220 h 2725"/>
                <a:gd name="T88" fmla="*/ 719 w 2419"/>
                <a:gd name="T89" fmla="*/ 102 h 2725"/>
                <a:gd name="T90" fmla="*/ 956 w 2419"/>
                <a:gd name="T91" fmla="*/ 27 h 2725"/>
                <a:gd name="T92" fmla="*/ 1208 w 2419"/>
                <a:gd name="T93" fmla="*/ 0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9" h="2725">
                  <a:moveTo>
                    <a:pt x="1208" y="0"/>
                  </a:moveTo>
                  <a:lnTo>
                    <a:pt x="1296" y="3"/>
                  </a:lnTo>
                  <a:lnTo>
                    <a:pt x="1381" y="12"/>
                  </a:lnTo>
                  <a:lnTo>
                    <a:pt x="1463" y="27"/>
                  </a:lnTo>
                  <a:lnTo>
                    <a:pt x="1545" y="46"/>
                  </a:lnTo>
                  <a:lnTo>
                    <a:pt x="1623" y="71"/>
                  </a:lnTo>
                  <a:lnTo>
                    <a:pt x="1699" y="102"/>
                  </a:lnTo>
                  <a:lnTo>
                    <a:pt x="1772" y="137"/>
                  </a:lnTo>
                  <a:lnTo>
                    <a:pt x="1843" y="176"/>
                  </a:lnTo>
                  <a:lnTo>
                    <a:pt x="1911" y="220"/>
                  </a:lnTo>
                  <a:lnTo>
                    <a:pt x="1975" y="269"/>
                  </a:lnTo>
                  <a:lnTo>
                    <a:pt x="2036" y="321"/>
                  </a:lnTo>
                  <a:lnTo>
                    <a:pt x="2093" y="378"/>
                  </a:lnTo>
                  <a:lnTo>
                    <a:pt x="2146" y="438"/>
                  </a:lnTo>
                  <a:lnTo>
                    <a:pt x="2195" y="502"/>
                  </a:lnTo>
                  <a:lnTo>
                    <a:pt x="2240" y="568"/>
                  </a:lnTo>
                  <a:lnTo>
                    <a:pt x="2280" y="638"/>
                  </a:lnTo>
                  <a:lnTo>
                    <a:pt x="2316" y="710"/>
                  </a:lnTo>
                  <a:lnTo>
                    <a:pt x="2347" y="785"/>
                  </a:lnTo>
                  <a:lnTo>
                    <a:pt x="2372" y="863"/>
                  </a:lnTo>
                  <a:lnTo>
                    <a:pt x="2393" y="942"/>
                  </a:lnTo>
                  <a:lnTo>
                    <a:pt x="2407" y="1024"/>
                  </a:lnTo>
                  <a:lnTo>
                    <a:pt x="2416" y="1108"/>
                  </a:lnTo>
                  <a:lnTo>
                    <a:pt x="2419" y="1193"/>
                  </a:lnTo>
                  <a:lnTo>
                    <a:pt x="2416" y="1274"/>
                  </a:lnTo>
                  <a:lnTo>
                    <a:pt x="2408" y="1354"/>
                  </a:lnTo>
                  <a:lnTo>
                    <a:pt x="2395" y="1432"/>
                  </a:lnTo>
                  <a:lnTo>
                    <a:pt x="2376" y="1509"/>
                  </a:lnTo>
                  <a:lnTo>
                    <a:pt x="2353" y="1583"/>
                  </a:lnTo>
                  <a:lnTo>
                    <a:pt x="2325" y="1654"/>
                  </a:lnTo>
                  <a:lnTo>
                    <a:pt x="2293" y="1725"/>
                  </a:lnTo>
                  <a:lnTo>
                    <a:pt x="2256" y="1792"/>
                  </a:lnTo>
                  <a:lnTo>
                    <a:pt x="2214" y="1856"/>
                  </a:lnTo>
                  <a:lnTo>
                    <a:pt x="2169" y="1919"/>
                  </a:lnTo>
                  <a:lnTo>
                    <a:pt x="2121" y="1977"/>
                  </a:lnTo>
                  <a:lnTo>
                    <a:pt x="2121" y="1977"/>
                  </a:lnTo>
                  <a:lnTo>
                    <a:pt x="2119" y="1978"/>
                  </a:lnTo>
                  <a:lnTo>
                    <a:pt x="2089" y="2011"/>
                  </a:lnTo>
                  <a:lnTo>
                    <a:pt x="2057" y="2043"/>
                  </a:lnTo>
                  <a:lnTo>
                    <a:pt x="2029" y="2078"/>
                  </a:lnTo>
                  <a:lnTo>
                    <a:pt x="2000" y="2115"/>
                  </a:lnTo>
                  <a:lnTo>
                    <a:pt x="1973" y="2155"/>
                  </a:lnTo>
                  <a:lnTo>
                    <a:pt x="1947" y="2198"/>
                  </a:lnTo>
                  <a:lnTo>
                    <a:pt x="1922" y="2244"/>
                  </a:lnTo>
                  <a:lnTo>
                    <a:pt x="1898" y="2294"/>
                  </a:lnTo>
                  <a:lnTo>
                    <a:pt x="1877" y="2347"/>
                  </a:lnTo>
                  <a:lnTo>
                    <a:pt x="1858" y="2404"/>
                  </a:lnTo>
                  <a:lnTo>
                    <a:pt x="1840" y="2465"/>
                  </a:lnTo>
                  <a:lnTo>
                    <a:pt x="1825" y="2531"/>
                  </a:lnTo>
                  <a:lnTo>
                    <a:pt x="1813" y="2600"/>
                  </a:lnTo>
                  <a:lnTo>
                    <a:pt x="1797" y="2569"/>
                  </a:lnTo>
                  <a:lnTo>
                    <a:pt x="1778" y="2543"/>
                  </a:lnTo>
                  <a:lnTo>
                    <a:pt x="1754" y="2519"/>
                  </a:lnTo>
                  <a:lnTo>
                    <a:pt x="1727" y="2501"/>
                  </a:lnTo>
                  <a:lnTo>
                    <a:pt x="1697" y="2487"/>
                  </a:lnTo>
                  <a:lnTo>
                    <a:pt x="1664" y="2478"/>
                  </a:lnTo>
                  <a:lnTo>
                    <a:pt x="1629" y="2476"/>
                  </a:lnTo>
                  <a:lnTo>
                    <a:pt x="1595" y="2478"/>
                  </a:lnTo>
                  <a:lnTo>
                    <a:pt x="1484" y="2498"/>
                  </a:lnTo>
                  <a:lnTo>
                    <a:pt x="1484" y="1814"/>
                  </a:lnTo>
                  <a:lnTo>
                    <a:pt x="1481" y="1773"/>
                  </a:lnTo>
                  <a:lnTo>
                    <a:pt x="1472" y="1734"/>
                  </a:lnTo>
                  <a:lnTo>
                    <a:pt x="1458" y="1697"/>
                  </a:lnTo>
                  <a:lnTo>
                    <a:pt x="1440" y="1664"/>
                  </a:lnTo>
                  <a:lnTo>
                    <a:pt x="1416" y="1633"/>
                  </a:lnTo>
                  <a:lnTo>
                    <a:pt x="1390" y="1607"/>
                  </a:lnTo>
                  <a:lnTo>
                    <a:pt x="1358" y="1583"/>
                  </a:lnTo>
                  <a:lnTo>
                    <a:pt x="1325" y="1565"/>
                  </a:lnTo>
                  <a:lnTo>
                    <a:pt x="1289" y="1550"/>
                  </a:lnTo>
                  <a:lnTo>
                    <a:pt x="1250" y="1541"/>
                  </a:lnTo>
                  <a:lnTo>
                    <a:pt x="1208" y="1539"/>
                  </a:lnTo>
                  <a:lnTo>
                    <a:pt x="1169" y="1541"/>
                  </a:lnTo>
                  <a:lnTo>
                    <a:pt x="1130" y="1550"/>
                  </a:lnTo>
                  <a:lnTo>
                    <a:pt x="1093" y="1565"/>
                  </a:lnTo>
                  <a:lnTo>
                    <a:pt x="1060" y="1583"/>
                  </a:lnTo>
                  <a:lnTo>
                    <a:pt x="1029" y="1607"/>
                  </a:lnTo>
                  <a:lnTo>
                    <a:pt x="1003" y="1633"/>
                  </a:lnTo>
                  <a:lnTo>
                    <a:pt x="979" y="1664"/>
                  </a:lnTo>
                  <a:lnTo>
                    <a:pt x="961" y="1697"/>
                  </a:lnTo>
                  <a:lnTo>
                    <a:pt x="947" y="1734"/>
                  </a:lnTo>
                  <a:lnTo>
                    <a:pt x="937" y="1773"/>
                  </a:lnTo>
                  <a:lnTo>
                    <a:pt x="935" y="1814"/>
                  </a:lnTo>
                  <a:lnTo>
                    <a:pt x="935" y="2595"/>
                  </a:lnTo>
                  <a:lnTo>
                    <a:pt x="755" y="2627"/>
                  </a:lnTo>
                  <a:lnTo>
                    <a:pt x="725" y="2634"/>
                  </a:lnTo>
                  <a:lnTo>
                    <a:pt x="697" y="2646"/>
                  </a:lnTo>
                  <a:lnTo>
                    <a:pt x="670" y="2663"/>
                  </a:lnTo>
                  <a:lnTo>
                    <a:pt x="648" y="2684"/>
                  </a:lnTo>
                  <a:lnTo>
                    <a:pt x="628" y="2708"/>
                  </a:lnTo>
                  <a:lnTo>
                    <a:pt x="616" y="2725"/>
                  </a:lnTo>
                  <a:lnTo>
                    <a:pt x="609" y="2650"/>
                  </a:lnTo>
                  <a:lnTo>
                    <a:pt x="599" y="2579"/>
                  </a:lnTo>
                  <a:lnTo>
                    <a:pt x="587" y="2512"/>
                  </a:lnTo>
                  <a:lnTo>
                    <a:pt x="572" y="2449"/>
                  </a:lnTo>
                  <a:lnTo>
                    <a:pt x="554" y="2391"/>
                  </a:lnTo>
                  <a:lnTo>
                    <a:pt x="535" y="2336"/>
                  </a:lnTo>
                  <a:lnTo>
                    <a:pt x="515" y="2285"/>
                  </a:lnTo>
                  <a:lnTo>
                    <a:pt x="491" y="2237"/>
                  </a:lnTo>
                  <a:lnTo>
                    <a:pt x="468" y="2192"/>
                  </a:lnTo>
                  <a:lnTo>
                    <a:pt x="442" y="2151"/>
                  </a:lnTo>
                  <a:lnTo>
                    <a:pt x="416" y="2112"/>
                  </a:lnTo>
                  <a:lnTo>
                    <a:pt x="388" y="2076"/>
                  </a:lnTo>
                  <a:lnTo>
                    <a:pt x="360" y="2042"/>
                  </a:lnTo>
                  <a:lnTo>
                    <a:pt x="329" y="2010"/>
                  </a:lnTo>
                  <a:lnTo>
                    <a:pt x="299" y="1978"/>
                  </a:lnTo>
                  <a:lnTo>
                    <a:pt x="298" y="1977"/>
                  </a:lnTo>
                  <a:lnTo>
                    <a:pt x="298" y="1977"/>
                  </a:lnTo>
                  <a:lnTo>
                    <a:pt x="249" y="1919"/>
                  </a:lnTo>
                  <a:lnTo>
                    <a:pt x="204" y="1856"/>
                  </a:lnTo>
                  <a:lnTo>
                    <a:pt x="163" y="1792"/>
                  </a:lnTo>
                  <a:lnTo>
                    <a:pt x="126" y="1725"/>
                  </a:lnTo>
                  <a:lnTo>
                    <a:pt x="94" y="1654"/>
                  </a:lnTo>
                  <a:lnTo>
                    <a:pt x="66" y="1583"/>
                  </a:lnTo>
                  <a:lnTo>
                    <a:pt x="43" y="1509"/>
                  </a:lnTo>
                  <a:lnTo>
                    <a:pt x="24" y="1432"/>
                  </a:lnTo>
                  <a:lnTo>
                    <a:pt x="11" y="1354"/>
                  </a:lnTo>
                  <a:lnTo>
                    <a:pt x="3" y="1274"/>
                  </a:lnTo>
                  <a:lnTo>
                    <a:pt x="0" y="1193"/>
                  </a:lnTo>
                  <a:lnTo>
                    <a:pt x="3" y="1108"/>
                  </a:lnTo>
                  <a:lnTo>
                    <a:pt x="12" y="1024"/>
                  </a:lnTo>
                  <a:lnTo>
                    <a:pt x="26" y="942"/>
                  </a:lnTo>
                  <a:lnTo>
                    <a:pt x="47" y="863"/>
                  </a:lnTo>
                  <a:lnTo>
                    <a:pt x="72" y="785"/>
                  </a:lnTo>
                  <a:lnTo>
                    <a:pt x="103" y="710"/>
                  </a:lnTo>
                  <a:lnTo>
                    <a:pt x="139" y="638"/>
                  </a:lnTo>
                  <a:lnTo>
                    <a:pt x="179" y="568"/>
                  </a:lnTo>
                  <a:lnTo>
                    <a:pt x="224" y="502"/>
                  </a:lnTo>
                  <a:lnTo>
                    <a:pt x="273" y="438"/>
                  </a:lnTo>
                  <a:lnTo>
                    <a:pt x="326" y="378"/>
                  </a:lnTo>
                  <a:lnTo>
                    <a:pt x="383" y="321"/>
                  </a:lnTo>
                  <a:lnTo>
                    <a:pt x="444" y="269"/>
                  </a:lnTo>
                  <a:lnTo>
                    <a:pt x="508" y="220"/>
                  </a:lnTo>
                  <a:lnTo>
                    <a:pt x="576" y="176"/>
                  </a:lnTo>
                  <a:lnTo>
                    <a:pt x="646" y="137"/>
                  </a:lnTo>
                  <a:lnTo>
                    <a:pt x="719" y="102"/>
                  </a:lnTo>
                  <a:lnTo>
                    <a:pt x="796" y="71"/>
                  </a:lnTo>
                  <a:lnTo>
                    <a:pt x="874" y="46"/>
                  </a:lnTo>
                  <a:lnTo>
                    <a:pt x="956" y="27"/>
                  </a:lnTo>
                  <a:lnTo>
                    <a:pt x="1038" y="12"/>
                  </a:lnTo>
                  <a:lnTo>
                    <a:pt x="1123" y="3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564978"/>
              </p:ext>
            </p:extLst>
          </p:nvPr>
        </p:nvGraphicFramePr>
        <p:xfrm>
          <a:off x="1464156" y="1271655"/>
          <a:ext cx="9263688" cy="47241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37993"/>
                <a:gridCol w="7225695"/>
              </a:tblGrid>
              <a:tr h="1147966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business functions of the system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Determining the scope, conditions and limitations of the project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the main functions of the system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one or more suitable architecture for the system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project risks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Report #1, and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012293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Report #3, Report #4</a:t>
                      </a:r>
                      <a:endParaRPr lang="en-US" sz="2000" b="0" baseline="0" dirty="0" smtClean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8580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Coding and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</a:t>
                      </a: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packages and Report #5, Report #6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Termination</a:t>
                      </a:r>
                      <a:endParaRPr lang="en-US" sz="2000" b="1" dirty="0" smtClean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2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Project</a:t>
                      </a:r>
                      <a:endParaRPr lang="en-US" sz="2000" b="0" dirty="0" smtClean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2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.2.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プロジェクト組織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Organization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Straight Connector 3"/>
          <p:cNvSpPr/>
          <p:nvPr/>
        </p:nvSpPr>
        <p:spPr>
          <a:xfrm>
            <a:off x="7513861" y="3894253"/>
            <a:ext cx="91440" cy="301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1988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0" name="Straight Connector 4"/>
          <p:cNvSpPr/>
          <p:nvPr/>
        </p:nvSpPr>
        <p:spPr>
          <a:xfrm>
            <a:off x="6219244" y="3069593"/>
            <a:ext cx="1340337" cy="301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031"/>
                </a:lnTo>
                <a:lnTo>
                  <a:pt x="1340337" y="180031"/>
                </a:lnTo>
                <a:lnTo>
                  <a:pt x="1340337" y="301988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1" name="Straight Connector 5"/>
          <p:cNvSpPr/>
          <p:nvPr/>
        </p:nvSpPr>
        <p:spPr>
          <a:xfrm>
            <a:off x="4850863" y="3894253"/>
            <a:ext cx="1354358" cy="301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031"/>
                </a:lnTo>
                <a:lnTo>
                  <a:pt x="1354358" y="180031"/>
                </a:lnTo>
                <a:lnTo>
                  <a:pt x="1354358" y="301988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2" name="Straight Connector 6"/>
          <p:cNvSpPr/>
          <p:nvPr/>
        </p:nvSpPr>
        <p:spPr>
          <a:xfrm>
            <a:off x="3443887" y="3894253"/>
            <a:ext cx="1406975" cy="301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06975" y="0"/>
                </a:moveTo>
                <a:lnTo>
                  <a:pt x="1406975" y="180031"/>
                </a:lnTo>
                <a:lnTo>
                  <a:pt x="0" y="180031"/>
                </a:lnTo>
                <a:lnTo>
                  <a:pt x="0" y="301988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3" name="Straight Connector 7"/>
          <p:cNvSpPr/>
          <p:nvPr/>
        </p:nvSpPr>
        <p:spPr>
          <a:xfrm>
            <a:off x="4850863" y="3069593"/>
            <a:ext cx="1368380" cy="301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68380" y="0"/>
                </a:moveTo>
                <a:lnTo>
                  <a:pt x="1368380" y="180031"/>
                </a:lnTo>
                <a:lnTo>
                  <a:pt x="0" y="180031"/>
                </a:lnTo>
                <a:lnTo>
                  <a:pt x="0" y="301988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4" name="Straight Connector 8"/>
          <p:cNvSpPr/>
          <p:nvPr/>
        </p:nvSpPr>
        <p:spPr>
          <a:xfrm>
            <a:off x="6173524" y="2244933"/>
            <a:ext cx="91440" cy="3019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472" y="0"/>
                </a:moveTo>
                <a:lnTo>
                  <a:pt x="46472" y="180031"/>
                </a:lnTo>
                <a:lnTo>
                  <a:pt x="45720" y="180031"/>
                </a:lnTo>
                <a:lnTo>
                  <a:pt x="45720" y="301988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5" name="Group 144"/>
          <p:cNvGrpSpPr/>
          <p:nvPr/>
        </p:nvGrpSpPr>
        <p:grpSpPr>
          <a:xfrm>
            <a:off x="5667388" y="1722260"/>
            <a:ext cx="1105216" cy="522672"/>
            <a:chOff x="2728248" y="100775"/>
            <a:chExt cx="1105216" cy="522672"/>
          </a:xfrm>
        </p:grpSpPr>
        <p:sp>
          <p:nvSpPr>
            <p:cNvPr id="146" name="Rectangle 145"/>
            <p:cNvSpPr/>
            <p:nvPr/>
          </p:nvSpPr>
          <p:spPr>
            <a:xfrm>
              <a:off x="2728248" y="100775"/>
              <a:ext cx="1105216" cy="5226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147" name="Rectangle 146"/>
            <p:cNvSpPr/>
            <p:nvPr/>
          </p:nvSpPr>
          <p:spPr>
            <a:xfrm>
              <a:off x="2728248" y="100775"/>
              <a:ext cx="1105216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Nguyễn Văn Sang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926303" y="2128783"/>
            <a:ext cx="908546" cy="174224"/>
            <a:chOff x="2987163" y="507298"/>
            <a:chExt cx="908546" cy="174224"/>
          </a:xfrm>
        </p:grpSpPr>
        <p:sp>
          <p:nvSpPr>
            <p:cNvPr id="149" name="Rectangle 148"/>
            <p:cNvSpPr/>
            <p:nvPr/>
          </p:nvSpPr>
          <p:spPr>
            <a:xfrm>
              <a:off x="2987163" y="507298"/>
              <a:ext cx="908546" cy="17422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0" name="Rectangle 149"/>
            <p:cNvSpPr/>
            <p:nvPr/>
          </p:nvSpPr>
          <p:spPr>
            <a:xfrm>
              <a:off x="2987163" y="507298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6985" rIns="27940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/>
                <a:t>Supervisor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686452" y="2546921"/>
            <a:ext cx="1065583" cy="522672"/>
            <a:chOff x="2747312" y="925436"/>
            <a:chExt cx="1065583" cy="522672"/>
          </a:xfrm>
        </p:grpSpPr>
        <p:sp>
          <p:nvSpPr>
            <p:cNvPr id="152" name="Rectangle 151"/>
            <p:cNvSpPr/>
            <p:nvPr/>
          </p:nvSpPr>
          <p:spPr>
            <a:xfrm>
              <a:off x="2747312" y="925436"/>
              <a:ext cx="1065583" cy="5226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sp>
        <p:sp>
          <p:nvSpPr>
            <p:cNvPr id="153" name="Rectangle 152"/>
            <p:cNvSpPr/>
            <p:nvPr/>
          </p:nvSpPr>
          <p:spPr>
            <a:xfrm>
              <a:off x="2747312" y="925436"/>
              <a:ext cx="1065583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Nguyễn Ngọc Minh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5916395" y="2953444"/>
            <a:ext cx="908546" cy="174224"/>
            <a:chOff x="2977255" y="1331959"/>
            <a:chExt cx="908546" cy="174224"/>
          </a:xfrm>
        </p:grpSpPr>
        <p:sp>
          <p:nvSpPr>
            <p:cNvPr id="155" name="Rectangle 154"/>
            <p:cNvSpPr/>
            <p:nvPr/>
          </p:nvSpPr>
          <p:spPr>
            <a:xfrm>
              <a:off x="2977255" y="1331959"/>
              <a:ext cx="908546" cy="1742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6" name="Rectangle 155"/>
            <p:cNvSpPr/>
            <p:nvPr/>
          </p:nvSpPr>
          <p:spPr>
            <a:xfrm>
              <a:off x="2977255" y="1331959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5715" rIns="22860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/>
                <a:t>Project Manager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346115" y="3371581"/>
            <a:ext cx="1009495" cy="522672"/>
            <a:chOff x="1406975" y="1750096"/>
            <a:chExt cx="1009495" cy="522672"/>
          </a:xfrm>
        </p:grpSpPr>
        <p:sp>
          <p:nvSpPr>
            <p:cNvPr id="158" name="Rectangle 157"/>
            <p:cNvSpPr/>
            <p:nvPr/>
          </p:nvSpPr>
          <p:spPr>
            <a:xfrm>
              <a:off x="1406975" y="1750096"/>
              <a:ext cx="1009495" cy="5226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159" name="Rectangle 158"/>
            <p:cNvSpPr/>
            <p:nvPr/>
          </p:nvSpPr>
          <p:spPr>
            <a:xfrm>
              <a:off x="1406975" y="1750096"/>
              <a:ext cx="1009495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Đào Thanh Tùng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4548014" y="3778104"/>
            <a:ext cx="908546" cy="174224"/>
            <a:chOff x="1608874" y="2156619"/>
            <a:chExt cx="908546" cy="174224"/>
          </a:xfrm>
        </p:grpSpPr>
        <p:sp>
          <p:nvSpPr>
            <p:cNvPr id="161" name="Rectangle 160"/>
            <p:cNvSpPr/>
            <p:nvPr/>
          </p:nvSpPr>
          <p:spPr>
            <a:xfrm>
              <a:off x="1608874" y="2156619"/>
              <a:ext cx="908546" cy="17422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2" name="Rectangle 161"/>
            <p:cNvSpPr/>
            <p:nvPr/>
          </p:nvSpPr>
          <p:spPr>
            <a:xfrm>
              <a:off x="1608874" y="2156619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5715" rIns="22860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/>
                <a:t>Technical Leader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939140" y="4196242"/>
            <a:ext cx="1009495" cy="522672"/>
            <a:chOff x="0" y="2574757"/>
            <a:chExt cx="1009495" cy="522672"/>
          </a:xfrm>
        </p:grpSpPr>
        <p:sp>
          <p:nvSpPr>
            <p:cNvPr id="164" name="Rectangle 163"/>
            <p:cNvSpPr/>
            <p:nvPr/>
          </p:nvSpPr>
          <p:spPr>
            <a:xfrm>
              <a:off x="0" y="2574757"/>
              <a:ext cx="1009495" cy="5226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65" name="Rectangle 164"/>
            <p:cNvSpPr/>
            <p:nvPr/>
          </p:nvSpPr>
          <p:spPr>
            <a:xfrm>
              <a:off x="0" y="2574757"/>
              <a:ext cx="1009495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Nguyễn Hoàng Linh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3193655" y="4602765"/>
            <a:ext cx="908546" cy="174224"/>
            <a:chOff x="254515" y="2981280"/>
            <a:chExt cx="908546" cy="174224"/>
          </a:xfrm>
        </p:grpSpPr>
        <p:sp>
          <p:nvSpPr>
            <p:cNvPr id="167" name="Rectangle 166"/>
            <p:cNvSpPr/>
            <p:nvPr/>
          </p:nvSpPr>
          <p:spPr>
            <a:xfrm>
              <a:off x="254515" y="2981280"/>
              <a:ext cx="908546" cy="1742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8" name="Rectangle 167"/>
            <p:cNvSpPr/>
            <p:nvPr/>
          </p:nvSpPr>
          <p:spPr>
            <a:xfrm>
              <a:off x="254515" y="2981280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6985" rIns="27940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/>
                <a:t>Developer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346115" y="4196242"/>
            <a:ext cx="1009495" cy="522672"/>
            <a:chOff x="1406975" y="2574757"/>
            <a:chExt cx="1009495" cy="522672"/>
          </a:xfrm>
        </p:grpSpPr>
        <p:sp>
          <p:nvSpPr>
            <p:cNvPr id="170" name="Rectangle 169"/>
            <p:cNvSpPr/>
            <p:nvPr/>
          </p:nvSpPr>
          <p:spPr>
            <a:xfrm>
              <a:off x="1406975" y="2574757"/>
              <a:ext cx="1009495" cy="5226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71" name="Rectangle 170"/>
            <p:cNvSpPr/>
            <p:nvPr/>
          </p:nvSpPr>
          <p:spPr>
            <a:xfrm>
              <a:off x="1406975" y="2574757"/>
              <a:ext cx="1009495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Nguyễn Ngọc Minh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548014" y="4602765"/>
            <a:ext cx="908546" cy="174224"/>
            <a:chOff x="1608874" y="2981280"/>
            <a:chExt cx="908546" cy="174224"/>
          </a:xfrm>
        </p:grpSpPr>
        <p:sp>
          <p:nvSpPr>
            <p:cNvPr id="173" name="Rectangle 172"/>
            <p:cNvSpPr/>
            <p:nvPr/>
          </p:nvSpPr>
          <p:spPr>
            <a:xfrm>
              <a:off x="1608874" y="2981280"/>
              <a:ext cx="908546" cy="1742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4" name="Rectangle 173"/>
            <p:cNvSpPr/>
            <p:nvPr/>
          </p:nvSpPr>
          <p:spPr>
            <a:xfrm>
              <a:off x="1608874" y="2981280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6985" rIns="27940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/>
                <a:t>Developer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700474" y="4196242"/>
            <a:ext cx="1009495" cy="522672"/>
            <a:chOff x="2761334" y="2574757"/>
            <a:chExt cx="1009495" cy="522672"/>
          </a:xfrm>
        </p:grpSpPr>
        <p:sp>
          <p:nvSpPr>
            <p:cNvPr id="176" name="Rectangle 175"/>
            <p:cNvSpPr/>
            <p:nvPr/>
          </p:nvSpPr>
          <p:spPr>
            <a:xfrm>
              <a:off x="2761334" y="2574757"/>
              <a:ext cx="1009495" cy="5226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77" name="Rectangle 176"/>
            <p:cNvSpPr/>
            <p:nvPr/>
          </p:nvSpPr>
          <p:spPr>
            <a:xfrm>
              <a:off x="2761334" y="2574757"/>
              <a:ext cx="1009495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Nguyễn Hồng Quân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5902373" y="4602765"/>
            <a:ext cx="908546" cy="174224"/>
            <a:chOff x="2963233" y="2981280"/>
            <a:chExt cx="908546" cy="174224"/>
          </a:xfrm>
        </p:grpSpPr>
        <p:sp>
          <p:nvSpPr>
            <p:cNvPr id="179" name="Rectangle 178"/>
            <p:cNvSpPr/>
            <p:nvPr/>
          </p:nvSpPr>
          <p:spPr>
            <a:xfrm>
              <a:off x="2963233" y="2981280"/>
              <a:ext cx="908546" cy="1742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0" name="Rectangle 179"/>
            <p:cNvSpPr/>
            <p:nvPr/>
          </p:nvSpPr>
          <p:spPr>
            <a:xfrm>
              <a:off x="2963233" y="2981280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6985" rIns="27940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/>
                <a:t>Developer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7054833" y="3371581"/>
            <a:ext cx="1009495" cy="522672"/>
            <a:chOff x="4115693" y="1750096"/>
            <a:chExt cx="1009495" cy="522672"/>
          </a:xfrm>
        </p:grpSpPr>
        <p:sp>
          <p:nvSpPr>
            <p:cNvPr id="182" name="Rectangle 181"/>
            <p:cNvSpPr/>
            <p:nvPr/>
          </p:nvSpPr>
          <p:spPr>
            <a:xfrm>
              <a:off x="4115693" y="1750096"/>
              <a:ext cx="1009495" cy="5226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sp>
        <p:sp>
          <p:nvSpPr>
            <p:cNvPr id="183" name="Rectangle 182"/>
            <p:cNvSpPr/>
            <p:nvPr/>
          </p:nvSpPr>
          <p:spPr>
            <a:xfrm>
              <a:off x="4115693" y="1750096"/>
              <a:ext cx="1009495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Nguyễn Trọng Duy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7256732" y="3778104"/>
            <a:ext cx="908546" cy="174224"/>
            <a:chOff x="4317592" y="2156619"/>
            <a:chExt cx="908546" cy="174224"/>
          </a:xfrm>
        </p:grpSpPr>
        <p:sp>
          <p:nvSpPr>
            <p:cNvPr id="185" name="Rectangle 184"/>
            <p:cNvSpPr/>
            <p:nvPr/>
          </p:nvSpPr>
          <p:spPr>
            <a:xfrm>
              <a:off x="4317592" y="2156619"/>
              <a:ext cx="908546" cy="17422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6" name="Rectangle 185"/>
            <p:cNvSpPr/>
            <p:nvPr/>
          </p:nvSpPr>
          <p:spPr>
            <a:xfrm>
              <a:off x="4317592" y="2156619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/>
                <a:t>Test Leader/QA</a:t>
              </a: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054833" y="4196242"/>
            <a:ext cx="1009495" cy="522672"/>
            <a:chOff x="4115693" y="2574757"/>
            <a:chExt cx="1009495" cy="522672"/>
          </a:xfrm>
        </p:grpSpPr>
        <p:sp>
          <p:nvSpPr>
            <p:cNvPr id="188" name="Rectangle 187"/>
            <p:cNvSpPr/>
            <p:nvPr/>
          </p:nvSpPr>
          <p:spPr>
            <a:xfrm>
              <a:off x="4115693" y="2574757"/>
              <a:ext cx="1009495" cy="5226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89" name="Rectangle 188"/>
            <p:cNvSpPr/>
            <p:nvPr/>
          </p:nvSpPr>
          <p:spPr>
            <a:xfrm>
              <a:off x="4115693" y="2574757"/>
              <a:ext cx="1009495" cy="52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7375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Phạm Đức Thắng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7256732" y="4602765"/>
            <a:ext cx="908546" cy="174224"/>
            <a:chOff x="4317592" y="2981280"/>
            <a:chExt cx="908546" cy="174224"/>
          </a:xfrm>
        </p:grpSpPr>
        <p:sp>
          <p:nvSpPr>
            <p:cNvPr id="191" name="Rectangle 190"/>
            <p:cNvSpPr/>
            <p:nvPr/>
          </p:nvSpPr>
          <p:spPr>
            <a:xfrm>
              <a:off x="4317592" y="2981280"/>
              <a:ext cx="908546" cy="1742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2" name="Rectangle 191"/>
            <p:cNvSpPr/>
            <p:nvPr/>
          </p:nvSpPr>
          <p:spPr>
            <a:xfrm>
              <a:off x="4317592" y="2981280"/>
              <a:ext cx="908546" cy="174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6985" rIns="27940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0" kern="1200"/>
                <a:t>Tester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02287" y="5416847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Veazy Organization</a:t>
            </a:r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6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.3.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プロジェクト計画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11" y="1634052"/>
            <a:ext cx="11618577" cy="43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.4.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目標 と 成果物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 &amp; deliverables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461"/>
          <a:stretch/>
        </p:blipFill>
        <p:spPr>
          <a:xfrm>
            <a:off x="762000" y="1340352"/>
            <a:ext cx="4196861" cy="490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496"/>
          <a:stretch/>
        </p:blipFill>
        <p:spPr>
          <a:xfrm>
            <a:off x="6096000" y="1887679"/>
            <a:ext cx="4582920" cy="3918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88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.5.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ツールと インフラストラクチャ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Infrastructure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1" name="Rectangle à coins arrondis 10"/>
          <p:cNvSpPr/>
          <p:nvPr/>
        </p:nvSpPr>
        <p:spPr>
          <a:xfrm>
            <a:off x="509674" y="2416122"/>
            <a:ext cx="11245366" cy="1253201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à coins arrondis 10"/>
          <p:cNvSpPr/>
          <p:nvPr/>
        </p:nvSpPr>
        <p:spPr>
          <a:xfrm>
            <a:off x="603458" y="4881010"/>
            <a:ext cx="11245366" cy="1253201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674" y="1476305"/>
            <a:ext cx="5234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à coins arrondis 10"/>
          <p:cNvSpPr/>
          <p:nvPr/>
        </p:nvSpPr>
        <p:spPr>
          <a:xfrm>
            <a:off x="603458" y="1545381"/>
            <a:ext cx="5258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プロジェクト管理にツール  </a:t>
            </a:r>
            <a:r>
              <a:rPr kumimoji="1" lang="en-US" altLang="ja-JP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for project management</a:t>
            </a:r>
            <a:endParaRPr kumimoji="1" lang="ja-JP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9674" y="3959280"/>
            <a:ext cx="32534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à coins arrondis 10"/>
          <p:cNvSpPr/>
          <p:nvPr/>
        </p:nvSpPr>
        <p:spPr>
          <a:xfrm>
            <a:off x="603458" y="4028356"/>
            <a:ext cx="32768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開発にツール  </a:t>
            </a:r>
            <a:r>
              <a:rPr kumimoji="1" lang="en-US" altLang="ja-JP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for developing</a:t>
            </a:r>
            <a:endParaRPr kumimoji="1" lang="ja-JP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69" y="2607687"/>
            <a:ext cx="900000" cy="900000"/>
          </a:xfrm>
          <a:prstGeom prst="rect">
            <a:avLst/>
          </a:prstGeom>
        </p:spPr>
      </p:pic>
      <p:pic>
        <p:nvPicPr>
          <p:cNvPr id="49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67" y="2607687"/>
            <a:ext cx="900000" cy="900000"/>
          </a:xfrm>
          <a:prstGeom prst="rect">
            <a:avLst/>
          </a:prstGeom>
        </p:spPr>
      </p:pic>
      <p:pic>
        <p:nvPicPr>
          <p:cNvPr id="50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65" y="2572840"/>
            <a:ext cx="900000" cy="900000"/>
          </a:xfrm>
          <a:prstGeom prst="rect">
            <a:avLst/>
          </a:prstGeom>
        </p:spPr>
      </p:pic>
      <p:pic>
        <p:nvPicPr>
          <p:cNvPr id="51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57" y="2607687"/>
            <a:ext cx="900000" cy="90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49" y="2572840"/>
            <a:ext cx="900000" cy="900000"/>
          </a:xfrm>
          <a:prstGeom prst="rect">
            <a:avLst/>
          </a:prstGeom>
        </p:spPr>
      </p:pic>
      <p:pic>
        <p:nvPicPr>
          <p:cNvPr id="5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20" y="5072708"/>
            <a:ext cx="872844" cy="900000"/>
          </a:xfrm>
          <a:prstGeom prst="rect">
            <a:avLst/>
          </a:prstGeom>
        </p:spPr>
      </p:pic>
      <p:pic>
        <p:nvPicPr>
          <p:cNvPr id="54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29" y="5072708"/>
            <a:ext cx="900000" cy="900000"/>
          </a:xfrm>
          <a:prstGeom prst="rect">
            <a:avLst/>
          </a:prstGeom>
        </p:spPr>
      </p:pic>
      <p:pic>
        <p:nvPicPr>
          <p:cNvPr id="55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48" y="5072708"/>
            <a:ext cx="900000" cy="900000"/>
          </a:xfrm>
          <a:prstGeom prst="rect">
            <a:avLst/>
          </a:prstGeom>
        </p:spPr>
      </p:pic>
      <p:pic>
        <p:nvPicPr>
          <p:cNvPr id="56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47" y="5072708"/>
            <a:ext cx="900000" cy="900000"/>
          </a:xfrm>
          <a:prstGeom prst="rect">
            <a:avLst/>
          </a:prstGeom>
        </p:spPr>
      </p:pic>
      <p:pic>
        <p:nvPicPr>
          <p:cNvPr id="57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37" y="5010502"/>
            <a:ext cx="509396" cy="900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41" y="2558038"/>
            <a:ext cx="900000" cy="900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33" y="255803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.6.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リスク管理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Risks  management</a:t>
            </a:r>
          </a:p>
          <a:p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9" y="1471567"/>
            <a:ext cx="10529681" cy="46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500316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.7.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コンフィグレーション管理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à coins arrondis 10"/>
          <p:cNvSpPr/>
          <p:nvPr/>
        </p:nvSpPr>
        <p:spPr>
          <a:xfrm>
            <a:off x="234462" y="1383323"/>
            <a:ext cx="11746523" cy="4794739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77424" y="1722260"/>
            <a:ext cx="4982308" cy="3893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smtClean="0">
                <a:solidFill>
                  <a:schemeClr val="accent4">
                    <a:lumMod val="50000"/>
                  </a:schemeClr>
                </a:solidFill>
              </a:rPr>
              <a:t>Final: </a:t>
            </a:r>
            <a:r>
              <a:rPr lang="en-US" sz="2000" smtClean="0">
                <a:solidFill>
                  <a:schemeClr val="accent4">
                    <a:lumMod val="75000"/>
                  </a:schemeClr>
                </a:solidFill>
              </a:rPr>
              <a:t>Store sent and delivered documents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smtClean="0">
                <a:solidFill>
                  <a:schemeClr val="accent4">
                    <a:lumMod val="50000"/>
                  </a:schemeClr>
                </a:solidFill>
              </a:rPr>
              <a:t>References: </a:t>
            </a:r>
            <a:r>
              <a:rPr lang="fr-FR" sz="2000" smtClean="0">
                <a:solidFill>
                  <a:schemeClr val="accent4">
                    <a:lumMod val="75000"/>
                  </a:schemeClr>
                </a:solidFill>
              </a:rPr>
              <a:t>Store reference documents. For example: templates, technologies document, etc.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smtClean="0">
                <a:solidFill>
                  <a:schemeClr val="accent4">
                    <a:lumMod val="50000"/>
                  </a:schemeClr>
                </a:solidFill>
              </a:rPr>
              <a:t>WIP: </a:t>
            </a:r>
            <a:r>
              <a:rPr lang="en-US" sz="2000" smtClean="0">
                <a:solidFill>
                  <a:schemeClr val="accent4">
                    <a:lumMod val="75000"/>
                  </a:schemeClr>
                </a:solidFill>
              </a:rPr>
              <a:t>Store documents in progress developing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</a:rPr>
              <a:t>Plan: </a:t>
            </a:r>
            <a:r>
              <a:rPr lang="en-US" sz="1800" smtClean="0">
                <a:solidFill>
                  <a:schemeClr val="accent4">
                    <a:lumMod val="75000"/>
                  </a:schemeClr>
                </a:solidFill>
              </a:rPr>
              <a:t>Plan of capstone project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</a:rPr>
              <a:t>Users: </a:t>
            </a:r>
            <a:r>
              <a:rPr lang="en-US" sz="1800" smtClean="0">
                <a:solidFill>
                  <a:schemeClr val="accent4">
                    <a:lumMod val="75000"/>
                  </a:schemeClr>
                </a:solidFill>
              </a:rPr>
              <a:t>Working Folder of Member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</a:rPr>
              <a:t>Documents: </a:t>
            </a:r>
            <a:r>
              <a:rPr lang="en-US" sz="1800" smtClean="0">
                <a:solidFill>
                  <a:schemeClr val="accent4">
                    <a:lumMod val="75000"/>
                  </a:schemeClr>
                </a:solidFill>
              </a:rPr>
              <a:t>Store whole documents in progress developing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</a:rPr>
              <a:t>Records: </a:t>
            </a:r>
            <a:r>
              <a:rPr lang="en-US" sz="1800" smtClean="0">
                <a:solidFill>
                  <a:schemeClr val="accent4">
                    <a:lumMod val="75000"/>
                  </a:schemeClr>
                </a:solidFill>
              </a:rPr>
              <a:t>Store documents like Meeting Minutes, Q &amp; A Management, etc.</a:t>
            </a:r>
            <a:endParaRPr lang="en-US" sz="18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7174"/>
          <a:stretch/>
        </p:blipFill>
        <p:spPr>
          <a:xfrm>
            <a:off x="572232" y="1801978"/>
            <a:ext cx="553549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.7.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コンフィグレーション管理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à coins arrondis 10"/>
          <p:cNvSpPr/>
          <p:nvPr/>
        </p:nvSpPr>
        <p:spPr>
          <a:xfrm>
            <a:off x="163020" y="1383323"/>
            <a:ext cx="11817965" cy="4794739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21327" y="4660771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Naming conventions</a:t>
            </a:r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154616" y="1822852"/>
            <a:ext cx="5502202" cy="38980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smtClean="0">
                <a:solidFill>
                  <a:schemeClr val="accent4">
                    <a:lumMod val="50000"/>
                  </a:schemeClr>
                </a:solidFill>
              </a:rPr>
              <a:t>Rule: </a:t>
            </a:r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ProjectCode_Document’s name_v&lt;x.x&gt;_language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smtClean="0">
                <a:solidFill>
                  <a:schemeClr val="accent4">
                    <a:lumMod val="50000"/>
                  </a:schemeClr>
                </a:solidFill>
              </a:rPr>
              <a:t>ProjectCode: </a:t>
            </a:r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smtClean="0">
                <a:solidFill>
                  <a:schemeClr val="accent4">
                    <a:lumMod val="75000"/>
                  </a:schemeClr>
                </a:solidFill>
              </a:rPr>
              <a:t>Veazy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smtClean="0">
                <a:solidFill>
                  <a:schemeClr val="accent4">
                    <a:lumMod val="50000"/>
                  </a:schemeClr>
                </a:solidFill>
              </a:rPr>
              <a:t>Document’s name: </a:t>
            </a:r>
            <a:r>
              <a:rPr lang="en-US" sz="2000" smtClean="0">
                <a:solidFill>
                  <a:schemeClr val="accent4">
                    <a:lumMod val="75000"/>
                  </a:schemeClr>
                </a:solidFill>
              </a:rPr>
              <a:t>CMPlan, Introduction, Project Plan, etc.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smtClean="0">
                <a:solidFill>
                  <a:schemeClr val="accent4">
                    <a:lumMod val="50000"/>
                  </a:schemeClr>
                </a:solidFill>
              </a:rPr>
              <a:t>v&lt;x.x&gt;: </a:t>
            </a:r>
            <a:r>
              <a:rPr lang="en-US" sz="2000" smtClean="0">
                <a:solidFill>
                  <a:schemeClr val="accent4">
                    <a:lumMod val="75000"/>
                  </a:schemeClr>
                </a:solidFill>
              </a:rPr>
              <a:t>document’s version. For example: v1.0, v1.1,  v1.2, etc.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smtClean="0">
                <a:solidFill>
                  <a:schemeClr val="accent4">
                    <a:lumMod val="50000"/>
                  </a:schemeClr>
                </a:solidFill>
              </a:rPr>
              <a:t>Language: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accent4">
                    <a:lumMod val="75000"/>
                  </a:schemeClr>
                </a:solidFill>
              </a:rPr>
              <a:t>English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accent4">
                    <a:lumMod val="75000"/>
                  </a:schemeClr>
                </a:solidFill>
              </a:rPr>
              <a:t>Japanese</a:t>
            </a:r>
            <a:endParaRPr lang="en-US" sz="18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8" y="2297723"/>
            <a:ext cx="5356941" cy="22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7375" y="3854535"/>
            <a:ext cx="1425040" cy="808511"/>
            <a:chOff x="1592629" y="3550723"/>
            <a:chExt cx="1425040" cy="808511"/>
          </a:xfrm>
          <a:solidFill>
            <a:schemeClr val="accent1"/>
          </a:solidFill>
        </p:grpSpPr>
        <p:sp>
          <p:nvSpPr>
            <p:cNvPr id="4" name="Rounded Rectangle 3"/>
            <p:cNvSpPr/>
            <p:nvPr/>
          </p:nvSpPr>
          <p:spPr>
            <a:xfrm>
              <a:off x="222202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59262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90138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28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17676" y="3854535"/>
            <a:ext cx="1425040" cy="808511"/>
            <a:chOff x="1626919" y="3550723"/>
            <a:chExt cx="1425040" cy="808511"/>
          </a:xfrm>
          <a:solidFill>
            <a:schemeClr val="accent3"/>
          </a:solidFill>
        </p:grpSpPr>
        <p:sp>
          <p:nvSpPr>
            <p:cNvPr id="8" name="Rounded Rectangle 7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28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10718" y="3866412"/>
            <a:ext cx="1425040" cy="808511"/>
            <a:chOff x="1626919" y="3550723"/>
            <a:chExt cx="1425040" cy="808511"/>
          </a:xfrm>
          <a:solidFill>
            <a:schemeClr val="accent5"/>
          </a:solidFill>
        </p:grpSpPr>
        <p:sp>
          <p:nvSpPr>
            <p:cNvPr id="12" name="Rounded Rectangle 1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smtClean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28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9462" y="3815369"/>
            <a:ext cx="1425040" cy="808511"/>
            <a:chOff x="1626919" y="3550723"/>
            <a:chExt cx="1425040" cy="808511"/>
          </a:xfrm>
          <a:solidFill>
            <a:srgbClr val="FFFF00"/>
          </a:solidFill>
        </p:grpSpPr>
        <p:sp>
          <p:nvSpPr>
            <p:cNvPr id="16" name="Rounded Rectangle 15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smtClean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28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0" y="916383"/>
            <a:ext cx="12192000" cy="2268187"/>
          </a:xfrm>
          <a:prstGeom prst="rect">
            <a:avLst/>
          </a:prstGeom>
          <a:blipFill dpi="0"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83552" b="-25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Nguyen Van Sang</a:t>
            </a:r>
          </a:p>
          <a:p>
            <a:pPr algn="ctr"/>
            <a:endParaRPr lang="en-US" sz="9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指導教員 </a:t>
            </a:r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48" y="4973784"/>
            <a:ext cx="197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MinhNN</a:t>
            </a:r>
          </a:p>
          <a:p>
            <a:pPr algn="ctr"/>
            <a:r>
              <a:rPr lang="en-US" altLang="ja-JP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7359" y="4973784"/>
            <a:ext cx="197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DuyNT</a:t>
            </a:r>
          </a:p>
          <a:p>
            <a:pPr algn="ctr"/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チームのメンバー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9411" y="4921752"/>
            <a:ext cx="197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QuanNH</a:t>
            </a:r>
          </a:p>
          <a:p>
            <a:pPr algn="ctr"/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チームのメンバー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50401" y="4922741"/>
            <a:ext cx="197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TungDT</a:t>
            </a:r>
          </a:p>
          <a:p>
            <a:pPr algn="ctr"/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チームのメンバー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9" name="Rectangle 28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ABOUT US - </a:t>
              </a:r>
              <a:r>
                <a:rPr lang="ja-JP" altLang="en-US">
                  <a:solidFill>
                    <a:schemeClr val="bg1"/>
                  </a:solidFill>
                </a:rPr>
                <a:t>私達について</a:t>
              </a:r>
              <a:endParaRPr lang="en-US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grpSp>
        <p:nvGrpSpPr>
          <p:cNvPr id="32" name="Group 31"/>
          <p:cNvGrpSpPr/>
          <p:nvPr/>
        </p:nvGrpSpPr>
        <p:grpSpPr>
          <a:xfrm>
            <a:off x="4214197" y="3866412"/>
            <a:ext cx="1425040" cy="808511"/>
            <a:chOff x="1626919" y="3550723"/>
            <a:chExt cx="1425040" cy="808511"/>
          </a:xfrm>
          <a:solidFill>
            <a:schemeClr val="accent2"/>
          </a:solidFill>
        </p:grpSpPr>
        <p:sp>
          <p:nvSpPr>
            <p:cNvPr id="33" name="Rounded Rectangle 32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smtClean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28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053880" y="4985661"/>
            <a:ext cx="197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LinhNH</a:t>
            </a:r>
          </a:p>
          <a:p>
            <a:pPr algn="ctr"/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チームのメンバー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485983" y="3815369"/>
            <a:ext cx="1425040" cy="808511"/>
            <a:chOff x="1626919" y="3550723"/>
            <a:chExt cx="1425040" cy="808511"/>
          </a:xfrm>
          <a:solidFill>
            <a:schemeClr val="accent4"/>
          </a:solidFill>
        </p:grpSpPr>
        <p:sp>
          <p:nvSpPr>
            <p:cNvPr id="43" name="Rounded Rectangle 42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smtClean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sz="28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0325665" y="4922741"/>
            <a:ext cx="197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ThangPD</a:t>
            </a:r>
          </a:p>
          <a:p>
            <a:pPr algn="ctr"/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チームのメンバー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.7.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コンフィグレーション管理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78" y="1429524"/>
            <a:ext cx="7938843" cy="4828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38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.7.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コンフィグレーション管理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63" y="1346013"/>
            <a:ext cx="7447874" cy="4898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42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2</a:t>
            </a:r>
            <a:r>
              <a:rPr lang="en-US" sz="4000" smtClean="0">
                <a:solidFill>
                  <a:schemeClr val="bg1"/>
                </a:solidFill>
              </a:rPr>
              <a:t>.8.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コミュニケーション管理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management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à coins arrondis 10"/>
          <p:cNvSpPr/>
          <p:nvPr/>
        </p:nvSpPr>
        <p:spPr>
          <a:xfrm>
            <a:off x="535497" y="1619003"/>
            <a:ext cx="11219543" cy="599510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労働時間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</a:t>
            </a:r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時間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日、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週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Time: 8 hours/day, 5 days/week</a:t>
            </a:r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à coins arrondis 10"/>
          <p:cNvSpPr/>
          <p:nvPr/>
        </p:nvSpPr>
        <p:spPr>
          <a:xfrm>
            <a:off x="535497" y="2540103"/>
            <a:ext cx="11219543" cy="1586419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à coins arrondis 10"/>
          <p:cNvSpPr/>
          <p:nvPr/>
        </p:nvSpPr>
        <p:spPr>
          <a:xfrm>
            <a:off x="535497" y="4448112"/>
            <a:ext cx="11219543" cy="1586419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5497" y="2560460"/>
            <a:ext cx="5502202" cy="498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コミュニケーショ</a:t>
            </a:r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ン  </a:t>
            </a: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Communication:</a:t>
            </a:r>
            <a:endParaRPr lang="en-US" sz="180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35497" y="4465288"/>
            <a:ext cx="5502202" cy="498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ミーティング議事録  </a:t>
            </a:r>
            <a:r>
              <a:rPr lang="en-US" altLang="ja-JP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 minutes</a:t>
            </a: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53" y="3293048"/>
            <a:ext cx="449851" cy="449851"/>
          </a:xfrm>
          <a:prstGeom prst="rect">
            <a:avLst/>
          </a:prstGeom>
        </p:spPr>
      </p:pic>
      <p:pic>
        <p:nvPicPr>
          <p:cNvPr id="2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44" y="3300333"/>
            <a:ext cx="442566" cy="442566"/>
          </a:xfrm>
          <a:prstGeom prst="rect">
            <a:avLst/>
          </a:prstGeom>
        </p:spPr>
      </p:pic>
      <p:pic>
        <p:nvPicPr>
          <p:cNvPr id="22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764" y="3293047"/>
            <a:ext cx="449851" cy="449851"/>
          </a:xfrm>
          <a:prstGeom prst="rect">
            <a:avLst/>
          </a:prstGeom>
        </p:spPr>
      </p:pic>
      <p:pic>
        <p:nvPicPr>
          <p:cNvPr id="2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91" y="3272305"/>
            <a:ext cx="1252811" cy="4705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231" y="3171873"/>
            <a:ext cx="571025" cy="571025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7" y="5255562"/>
            <a:ext cx="449851" cy="4498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68" y="5097707"/>
            <a:ext cx="1214935" cy="66013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05" y="5262182"/>
            <a:ext cx="449851" cy="4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55025"/>
            <a:ext cx="6141521" cy="13894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189" y="1088065"/>
            <a:ext cx="6061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spc="-300">
                <a:solidFill>
                  <a:srgbClr val="7DB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プロジェクト管理  </a:t>
            </a:r>
          </a:p>
          <a:p>
            <a:r>
              <a:rPr lang="en-US" sz="3200" spc="-300">
                <a:solidFill>
                  <a:srgbClr val="7DB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 Specification</a:t>
            </a:r>
            <a:endParaRPr lang="en-US" sz="3200" spc="-300" dirty="0">
              <a:solidFill>
                <a:srgbClr val="7DBC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35237233"/>
              </p:ext>
            </p:extLst>
          </p:nvPr>
        </p:nvGraphicFramePr>
        <p:xfrm>
          <a:off x="1300936" y="2796368"/>
          <a:ext cx="1265237" cy="1452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879424463"/>
              </p:ext>
            </p:extLst>
          </p:nvPr>
        </p:nvGraphicFramePr>
        <p:xfrm>
          <a:off x="5271481" y="3286176"/>
          <a:ext cx="1265237" cy="1452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130639" y="4272850"/>
            <a:ext cx="3605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spc="-1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システムのユーザ  </a:t>
            </a:r>
            <a:r>
              <a:rPr lang="en-US" altLang="ja-JP" sz="2000" spc="-1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Users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8745" y="4738208"/>
            <a:ext cx="3610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spc="-1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機能要求  </a:t>
            </a:r>
            <a:r>
              <a:rPr lang="en-US" sz="2000" spc="-1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56852493"/>
              </p:ext>
            </p:extLst>
          </p:nvPr>
        </p:nvGraphicFramePr>
        <p:xfrm>
          <a:off x="9242027" y="3842808"/>
          <a:ext cx="1265237" cy="1452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>
          <a:xfrm>
            <a:off x="7660257" y="5294840"/>
            <a:ext cx="4428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spc="-1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非機能要求  </a:t>
            </a:r>
            <a:r>
              <a:rPr lang="en-US" sz="2000" spc="-1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Non-Functional Requirements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96568" y="3260774"/>
            <a:ext cx="851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800" baseline="300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78484" y="3750582"/>
            <a:ext cx="851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800" baseline="30000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475692" y="4307214"/>
            <a:ext cx="851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800" baseline="30000" dirty="0">
              <a:solidFill>
                <a:prstClr val="black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43" name="Rectangle 4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189" y="6461667"/>
              <a:ext cx="433941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6792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3.1.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システムのユーザ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Users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6320941" y="1722260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24481" y="2140156"/>
            <a:ext cx="5502202" cy="498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ja-JP" altLang="en-US" sz="24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役者があります</a:t>
            </a:r>
            <a:r>
              <a:rPr lang="en-US" altLang="ja-JP" sz="24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ja-JP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4 actors:</a:t>
            </a:r>
            <a:endParaRPr lang="ja-JP" alt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23460" y="3665537"/>
            <a:ext cx="1905990" cy="893618"/>
          </a:xfrm>
          <a:prstGeom prst="rect">
            <a:avLst/>
          </a:prstGeom>
          <a:noFill/>
          <a:ln cmpd="dbl">
            <a:solidFill>
              <a:srgbClr val="62B4C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9423460" y="3870389"/>
            <a:ext cx="1905990" cy="46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b="1" smtClean="0">
                <a:solidFill>
                  <a:schemeClr val="accent4">
                    <a:lumMod val="50000"/>
                  </a:schemeClr>
                </a:solidFill>
                <a:latin typeface="Gill Sans MT (Body)"/>
                <a:ea typeface="SimSun" panose="02010600030101010101" pitchFamily="2" charset="-122"/>
                <a:cs typeface="Times New Roman" panose="02020603050405020304" pitchFamily="18" charset="0"/>
              </a:rPr>
              <a:t>Administrator</a:t>
            </a:r>
            <a:endParaRPr lang="ja-JP" altLang="en-US">
              <a:solidFill>
                <a:schemeClr val="accent4">
                  <a:lumMod val="50000"/>
                </a:schemeClr>
              </a:solidFill>
              <a:latin typeface="Gill Sans MT (Body)"/>
              <a:cs typeface="Times New Roman" panose="02020603050405020304" pitchFamily="18" charset="0"/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2539507" y="3797650"/>
            <a:ext cx="938150" cy="629392"/>
          </a:xfrm>
          <a:prstGeom prst="leftRightArrow">
            <a:avLst/>
          </a:prstGeom>
          <a:solidFill>
            <a:srgbClr val="18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-Right Arrow 36"/>
          <p:cNvSpPr/>
          <p:nvPr/>
        </p:nvSpPr>
        <p:spPr>
          <a:xfrm>
            <a:off x="5486656" y="3797650"/>
            <a:ext cx="938150" cy="629392"/>
          </a:xfrm>
          <a:prstGeom prst="leftRightArrow">
            <a:avLst/>
          </a:prstGeom>
          <a:solidFill>
            <a:srgbClr val="18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476311" y="3665537"/>
            <a:ext cx="1905990" cy="893618"/>
          </a:xfrm>
          <a:prstGeom prst="rect">
            <a:avLst/>
          </a:prstGeom>
          <a:noFill/>
          <a:ln cmpd="dbl">
            <a:solidFill>
              <a:srgbClr val="62B4C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476311" y="3870389"/>
            <a:ext cx="1905990" cy="467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b="1" smtClean="0">
                <a:solidFill>
                  <a:schemeClr val="accent4">
                    <a:lumMod val="50000"/>
                  </a:schemeClr>
                </a:solidFill>
                <a:latin typeface="Gill Sans MT (Body)"/>
                <a:ea typeface="SimSun" panose="02010600030101010101" pitchFamily="2" charset="-122"/>
                <a:cs typeface="Times New Roman" panose="02020603050405020304" pitchFamily="18" charset="0"/>
              </a:rPr>
              <a:t>Content Editor</a:t>
            </a:r>
            <a:endParaRPr lang="ja-JP" altLang="en-US">
              <a:solidFill>
                <a:schemeClr val="accent4">
                  <a:lumMod val="50000"/>
                </a:schemeClr>
              </a:solidFill>
              <a:latin typeface="Gill Sans MT (Body)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29162" y="3665537"/>
            <a:ext cx="1905990" cy="893618"/>
          </a:xfrm>
          <a:prstGeom prst="rect">
            <a:avLst/>
          </a:prstGeom>
          <a:noFill/>
          <a:ln cmpd="dbl">
            <a:solidFill>
              <a:srgbClr val="62B4C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3529162" y="3870389"/>
            <a:ext cx="1905990" cy="46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b="1" smtClean="0">
                <a:solidFill>
                  <a:schemeClr val="accent4">
                    <a:lumMod val="50000"/>
                  </a:schemeClr>
                </a:solidFill>
                <a:latin typeface="Gill Sans MT (Body)"/>
                <a:ea typeface="SimSun" panose="02010600030101010101" pitchFamily="2" charset="-122"/>
                <a:cs typeface="Times New Roman" panose="02020603050405020304" pitchFamily="18" charset="0"/>
              </a:rPr>
              <a:t>Member</a:t>
            </a:r>
            <a:endParaRPr lang="ja-JP" altLang="en-US">
              <a:solidFill>
                <a:schemeClr val="accent4">
                  <a:lumMod val="50000"/>
                </a:schemeClr>
              </a:solidFill>
              <a:latin typeface="Gill Sans MT (Body)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82013" y="3665537"/>
            <a:ext cx="1905990" cy="893618"/>
          </a:xfrm>
          <a:prstGeom prst="rect">
            <a:avLst/>
          </a:prstGeom>
          <a:noFill/>
          <a:ln cmpd="dbl">
            <a:solidFill>
              <a:srgbClr val="62B4C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582013" y="3870389"/>
            <a:ext cx="1905990" cy="46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6858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b="1" smtClean="0">
                <a:solidFill>
                  <a:schemeClr val="accent4">
                    <a:lumMod val="50000"/>
                  </a:schemeClr>
                </a:solidFill>
                <a:latin typeface="Gill Sans MT (Body)"/>
                <a:ea typeface="SimSun" panose="02010600030101010101" pitchFamily="2" charset="-122"/>
                <a:cs typeface="Times New Roman" panose="02020603050405020304" pitchFamily="18" charset="0"/>
              </a:rPr>
              <a:t>Guest</a:t>
            </a:r>
            <a:endParaRPr lang="ja-JP" altLang="en-US">
              <a:solidFill>
                <a:schemeClr val="accent4">
                  <a:lumMod val="50000"/>
                </a:schemeClr>
              </a:solidFill>
              <a:latin typeface="Gill Sans MT (Body)"/>
              <a:cs typeface="Times New Roman" panose="02020603050405020304" pitchFamily="18" charset="0"/>
            </a:endParaRPr>
          </a:p>
        </p:txBody>
      </p:sp>
      <p:sp>
        <p:nvSpPr>
          <p:cNvPr id="44" name="Left-Right Arrow 43"/>
          <p:cNvSpPr/>
          <p:nvPr/>
        </p:nvSpPr>
        <p:spPr>
          <a:xfrm>
            <a:off x="8433805" y="3797650"/>
            <a:ext cx="938150" cy="629392"/>
          </a:xfrm>
          <a:prstGeom prst="leftRightArrow">
            <a:avLst/>
          </a:prstGeom>
          <a:solidFill>
            <a:srgbClr val="18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3.2.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機能要求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1" name="Rectangle à coins arrondis 10"/>
          <p:cNvSpPr/>
          <p:nvPr/>
        </p:nvSpPr>
        <p:spPr>
          <a:xfrm>
            <a:off x="535497" y="1349372"/>
            <a:ext cx="11219543" cy="599510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ゲスト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09312" y="3843836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usecase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45" y="2032165"/>
            <a:ext cx="5295901" cy="42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3.2.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機能要求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1" name="Rectangle à coins arrondis 10"/>
          <p:cNvSpPr/>
          <p:nvPr/>
        </p:nvSpPr>
        <p:spPr>
          <a:xfrm>
            <a:off x="535497" y="1349372"/>
            <a:ext cx="11219543" cy="599510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メンバー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7469" y="3856432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 usecase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85" y="2080326"/>
            <a:ext cx="4813253" cy="42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3.2.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機能要求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1" name="Rectangle à coins arrondis 10"/>
          <p:cNvSpPr/>
          <p:nvPr/>
        </p:nvSpPr>
        <p:spPr>
          <a:xfrm>
            <a:off x="535497" y="1349372"/>
            <a:ext cx="11219543" cy="599510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編集者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EDITOR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76826" y="3856432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Editor usecase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71" y="2050044"/>
            <a:ext cx="5434618" cy="44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9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3.2.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機能要求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1" name="Rectangle à coins arrondis 10"/>
          <p:cNvSpPr/>
          <p:nvPr/>
        </p:nvSpPr>
        <p:spPr>
          <a:xfrm>
            <a:off x="535497" y="1349372"/>
            <a:ext cx="11219543" cy="599510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管理者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7469" y="3856432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Administrator usecase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31.png" descr="C:\Users\quannh265\Google Drive\Capstone_Project\Working\Documents\SRS\fix1\a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59392" y="2091023"/>
            <a:ext cx="5486400" cy="42437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603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517174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プロジェクト管理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3.3.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非機能要求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Non-Functional Requirements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105" y="1345035"/>
            <a:ext cx="1307403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0"/>
          <p:cNvSpPr/>
          <p:nvPr/>
        </p:nvSpPr>
        <p:spPr>
          <a:xfrm>
            <a:off x="415889" y="1414111"/>
            <a:ext cx="1330849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Usability:</a:t>
            </a:r>
            <a:endParaRPr kumimoji="1" lang="ja-JP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60015" y="2073304"/>
            <a:ext cx="10178323" cy="28503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should be simple, clear, user friendly, easy to learn how to use and easy to remember how to use.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complete each function in less than 10 actions and with few or no user errors.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function with instructions and help/error messages are simple to understand.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should have the flexibility to be can satisfied future.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must meet the requirements for data memory, need to calculate the amount of memory to be able to meet the requirements of the development of the system.</a:t>
            </a:r>
            <a:endParaRPr lang="en-US" sz="18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2105" y="4327003"/>
            <a:ext cx="154186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à coins arrondis 10"/>
          <p:cNvSpPr/>
          <p:nvPr/>
        </p:nvSpPr>
        <p:spPr>
          <a:xfrm>
            <a:off x="415889" y="4396079"/>
            <a:ext cx="1541865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Realiability:</a:t>
            </a:r>
            <a:endParaRPr kumimoji="1" lang="ja-JP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0015" y="5096677"/>
            <a:ext cx="10178323" cy="11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shall be available for use at 24 hours a day and 7 days a week.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more than 1 bug per function.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must be backed up.</a:t>
            </a:r>
          </a:p>
        </p:txBody>
      </p:sp>
    </p:spTree>
    <p:extLst>
      <p:ext uri="{BB962C8B-B14F-4D97-AF65-F5344CB8AC3E}">
        <p14:creationId xmlns:p14="http://schemas.microsoft.com/office/powerpoint/2010/main" val="42359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0678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243935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>
                <a:solidFill>
                  <a:schemeClr val="bg1"/>
                </a:solidFill>
              </a:rPr>
              <a:t>アウトライン  </a:t>
            </a:r>
            <a:r>
              <a:rPr lang="en-US" altLang="ja-JP" sz="4000">
                <a:solidFill>
                  <a:schemeClr val="bg1"/>
                </a:solidFill>
              </a:rPr>
              <a:t>OUTLINE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76" y="1356360"/>
            <a:ext cx="612648" cy="6153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76" y="2038766"/>
            <a:ext cx="612648" cy="6153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76" y="2721172"/>
            <a:ext cx="612648" cy="615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76" y="3403578"/>
            <a:ext cx="612648" cy="6153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76" y="4086599"/>
            <a:ext cx="612648" cy="6153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76" y="4769620"/>
            <a:ext cx="612648" cy="6153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076" y="5450087"/>
            <a:ext cx="612648" cy="6153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76" y="6130554"/>
            <a:ext cx="612648" cy="6153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5375" y="1411071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69" y="2119746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5370" y="2818631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71" y="3472735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372" y="4154386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5373" y="4837407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374" y="5521553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5374" y="6205699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81418" y="1356360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導入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418" y="2035271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プロジェクト管理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81418" y="2716743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プロジェクト管理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 Specification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81418" y="3408427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ソフトウェア要求仕様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Design Description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81418" y="4091583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品質管理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81418" y="4768249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プロジェクト結果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Result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81418" y="5449801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デモ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81418" y="6130553"/>
            <a:ext cx="9772736" cy="615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質問と回答 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5343" y="3287487"/>
            <a:ext cx="9176657" cy="2586841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926477" y="3624940"/>
            <a:ext cx="1188720" cy="1188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981700" y="3624940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36923" y="3624940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092146" y="3624940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46986" y="4977959"/>
            <a:ext cx="1747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テクノロジー と 理由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&amp; Reason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7326" y="4893271"/>
            <a:ext cx="1517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アーキテクチャ表現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Representation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72549" y="4977959"/>
            <a:ext cx="1517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パッケージ ビュー</a:t>
            </a:r>
          </a:p>
          <a:p>
            <a:pPr algn="ctr"/>
            <a:r>
              <a:rPr lang="en-US" altLang="ja-JP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View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27772" y="4977959"/>
            <a:ext cx="1517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詳細設計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Design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65060" y="1867486"/>
            <a:ext cx="66575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ソフトウェア要求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仕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様</a:t>
            </a:r>
            <a:endParaRPr lang="en-US" altLang="ja-JP" sz="40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Description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90865" y="3832193"/>
            <a:ext cx="1059944" cy="774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46088" y="3832193"/>
            <a:ext cx="1059944" cy="774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01311" y="3832192"/>
            <a:ext cx="1059944" cy="774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156534" y="3832191"/>
            <a:ext cx="1059944" cy="774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-30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3200" spc="-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39" name="Rectangle 38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189" y="6461667"/>
              <a:ext cx="433941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38749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02753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.1.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テクノロジー と 理由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&amp; Reason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105" y="1485711"/>
            <a:ext cx="1166726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0"/>
          <p:cNvSpPr/>
          <p:nvPr/>
        </p:nvSpPr>
        <p:spPr>
          <a:xfrm>
            <a:off x="415889" y="1554787"/>
            <a:ext cx="1178449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Reason:</a:t>
            </a:r>
            <a:endParaRPr kumimoji="1" lang="ja-JP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105" y="2210232"/>
            <a:ext cx="114329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according to the MVC Model.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 of writing complex and tedious SQL statement, no more need of JDBC APIs for result set or data handling.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the lines of code, makes system more understandable and emphasizes more on business logic rather than persistence work (SQLs).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Spring’s MVC is very flexible, it is entirely based on interfaces.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wastage of </a:t>
            </a:r>
            <a:r>
              <a:rPr lang="en-US" sz="200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2000" smtClean="0">
                <a:solidFill>
                  <a:srgbClr val="62B4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>
              <a:solidFill>
                <a:srgbClr val="62B4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" y="4485045"/>
            <a:ext cx="1780950" cy="1780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23" y="4776791"/>
            <a:ext cx="1627611" cy="1354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173" y="5453877"/>
            <a:ext cx="2030509" cy="5396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49" y="5004914"/>
            <a:ext cx="2033178" cy="1189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07" y="5375520"/>
            <a:ext cx="2508974" cy="6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.2.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アーキテクチャ表現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Representation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30" y="1255057"/>
            <a:ext cx="6060832" cy="45774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18471" y="5884614"/>
            <a:ext cx="395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Veazy System Overview Architecture</a:t>
            </a:r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.3.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パッケージ ビュー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View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5798" y="5897527"/>
            <a:ext cx="271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Veazy Package Diagram</a:t>
            </a:r>
          </a:p>
          <a:p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:\Users\MinhNN\Pictures\pk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38" y="1371600"/>
            <a:ext cx="6918385" cy="4513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7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.4. </a:t>
            </a:r>
            <a:r>
              <a:rPr lang="ja-JP" altLang="en-US" sz="4000">
                <a:solidFill>
                  <a:schemeClr val="bg1"/>
                </a:solidFill>
              </a:rPr>
              <a:t>詳細設計  </a:t>
            </a:r>
            <a:r>
              <a:rPr lang="en-US" sz="4000">
                <a:solidFill>
                  <a:schemeClr val="bg1"/>
                </a:solidFill>
              </a:rPr>
              <a:t>Detailed Design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188" y="1282030"/>
            <a:ext cx="3002981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à coins arrondis 10"/>
          <p:cNvSpPr/>
          <p:nvPr/>
        </p:nvSpPr>
        <p:spPr>
          <a:xfrm>
            <a:off x="173974" y="1351106"/>
            <a:ext cx="2991258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画面フロー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flow</a:t>
            </a:r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0" y="2149210"/>
            <a:ext cx="9881691" cy="36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.4.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詳細設計  </a:t>
            </a:r>
            <a:r>
              <a:rPr lang="en-US" altLang="ja-JP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Design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1601" y="60528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Screen Design</a:t>
            </a:r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15972" r="15467"/>
          <a:stretch/>
        </p:blipFill>
        <p:spPr>
          <a:xfrm>
            <a:off x="1371462" y="2060614"/>
            <a:ext cx="3761509" cy="3937469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37984"/>
              </p:ext>
            </p:extLst>
          </p:nvPr>
        </p:nvGraphicFramePr>
        <p:xfrm>
          <a:off x="6096000" y="1853413"/>
          <a:ext cx="4803704" cy="4267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449"/>
                <a:gridCol w="702410"/>
                <a:gridCol w="802754"/>
                <a:gridCol w="501722"/>
                <a:gridCol w="551893"/>
                <a:gridCol w="1304476"/>
              </a:tblGrid>
              <a:tr h="634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name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 anchor="ctr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 anchor="ctr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Mandatory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 anchor="ctr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 anchor="ctr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 anchor="ctr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 anchor="ctr">
                    <a:solidFill>
                      <a:srgbClr val="188ED6"/>
                    </a:solidFill>
                  </a:tcPr>
                </a:tc>
              </a:tr>
              <a:tr h="4275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 for entering username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  <a:tr h="4275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254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 for entering email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  <a:tr h="4275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 for entering password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  <a:tr h="4275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 Password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Textbox for re-entering password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  <a:tr h="4275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Button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Button to submit register form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  <a:tr h="6440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 to Login page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Hyperlink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Hyperlink that redirects to “Login” page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  <a:tr h="6440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 to Homepage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>
                    <a:solidFill>
                      <a:srgbClr val="188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Hyperlink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Hyperlink that redirects to “Home” page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9918" marR="49918" marT="0" marB="0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5909" y="1196417"/>
            <a:ext cx="3002981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0"/>
          <p:cNvSpPr/>
          <p:nvPr/>
        </p:nvSpPr>
        <p:spPr>
          <a:xfrm>
            <a:off x="159695" y="1265493"/>
            <a:ext cx="2991258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画面設計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design</a:t>
            </a:r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.4. </a:t>
            </a:r>
            <a:r>
              <a:rPr lang="ja-JP" altLang="en-US" sz="4000">
                <a:solidFill>
                  <a:schemeClr val="bg1"/>
                </a:solidFill>
              </a:rPr>
              <a:t>詳細設計  </a:t>
            </a:r>
            <a:r>
              <a:rPr lang="en-US" sz="4000">
                <a:solidFill>
                  <a:schemeClr val="bg1"/>
                </a:solidFill>
              </a:rPr>
              <a:t>Detailed Design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188" y="1282030"/>
            <a:ext cx="3002981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0"/>
          <p:cNvSpPr/>
          <p:nvPr/>
        </p:nvSpPr>
        <p:spPr>
          <a:xfrm>
            <a:off x="173974" y="1351106"/>
            <a:ext cx="2991258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クラス設計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Design</a:t>
            </a:r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scontent-hkg3-1.xx.fbcdn.net/v/t35.0-12/14075179_1268791486466486_266338508_o.png?oh=7fe497ddc22f8898544663fdfcbb44b6&amp;oe=57BDC2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24" y="1880675"/>
            <a:ext cx="7948351" cy="408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30268" y="6037292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class diagram</a:t>
            </a:r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.4. </a:t>
            </a:r>
            <a:r>
              <a:rPr lang="ja-JP" altLang="en-US" sz="4000">
                <a:solidFill>
                  <a:schemeClr val="bg1"/>
                </a:solidFill>
              </a:rPr>
              <a:t>詳細設計  </a:t>
            </a:r>
            <a:r>
              <a:rPr lang="en-US" sz="4000">
                <a:solidFill>
                  <a:schemeClr val="bg1"/>
                </a:solidFill>
              </a:rPr>
              <a:t>Detailed Design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188" y="1282030"/>
            <a:ext cx="4257350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0"/>
          <p:cNvSpPr/>
          <p:nvPr/>
        </p:nvSpPr>
        <p:spPr>
          <a:xfrm>
            <a:off x="173974" y="1351106"/>
            <a:ext cx="4292518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シーケンス線図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6131" y="586007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sequence diagram</a:t>
            </a:r>
            <a:endParaRPr lang="en-US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70" y="2022012"/>
            <a:ext cx="92868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ソフトウェア要求仕様  </a:t>
              </a:r>
              <a:r>
                <a:rPr lang="en-US" altLang="ja-JP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 Design Description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4</a:t>
            </a:r>
            <a:r>
              <a:rPr lang="en-US" sz="4000" smtClean="0">
                <a:solidFill>
                  <a:schemeClr val="bg1"/>
                </a:solidFill>
              </a:rPr>
              <a:t>.4. </a:t>
            </a:r>
            <a:r>
              <a:rPr lang="ja-JP" altLang="en-US" sz="4000" smtClean="0">
                <a:solidFill>
                  <a:schemeClr val="bg1"/>
                </a:solidFill>
              </a:rPr>
              <a:t>詳</a:t>
            </a:r>
            <a:r>
              <a:rPr lang="ja-JP" altLang="en-US" sz="4000">
                <a:solidFill>
                  <a:schemeClr val="bg1"/>
                </a:solidFill>
              </a:rPr>
              <a:t>細設計  </a:t>
            </a:r>
            <a:r>
              <a:rPr lang="en-US" sz="4000">
                <a:solidFill>
                  <a:schemeClr val="bg1"/>
                </a:solidFill>
              </a:rPr>
              <a:t>Detailed Design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2" name="Picture 11" descr="C:\Users\CuHo\Desktop\tab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3" y="1784599"/>
            <a:ext cx="7353376" cy="45890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80188" y="1282030"/>
            <a:ext cx="4257350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0"/>
          <p:cNvSpPr/>
          <p:nvPr/>
        </p:nvSpPr>
        <p:spPr>
          <a:xfrm>
            <a:off x="173974" y="1351106"/>
            <a:ext cx="4292518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データベース設計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Design</a:t>
            </a:r>
            <a:endParaRPr kumimoji="1" lang="ja-JP" altLang="en-US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63782"/>
            <a:ext cx="12192000" cy="288570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802162" y="1883359"/>
            <a:ext cx="39180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4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品質管</a:t>
            </a:r>
            <a:r>
              <a:rPr lang="ja-JP" altLang="en-US" sz="44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理  </a:t>
            </a:r>
            <a:endParaRPr lang="en-US" altLang="ja-JP" sz="440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US" sz="44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44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8" y="1379900"/>
            <a:ext cx="4876800" cy="48768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65" name="Rectangle 64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35199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96821"/>
            <a:ext cx="7069015" cy="86750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9938" y="2262913"/>
            <a:ext cx="2989385" cy="85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2444" y="3517283"/>
            <a:ext cx="2989385" cy="85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75384" y="4765792"/>
            <a:ext cx="3423139" cy="8557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7689" y="3517283"/>
            <a:ext cx="3560543" cy="21042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導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入 </a:t>
            </a:r>
            <a:endParaRPr lang="en-US" altLang="ja-JP" sz="400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ja-JP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12700" dist="38100" dir="2700000" algn="tl" rotWithShape="0">
                  <a:srgbClr val="92D05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489938" y="1852605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Parallelogram 13"/>
          <p:cNvSpPr/>
          <p:nvPr/>
        </p:nvSpPr>
        <p:spPr>
          <a:xfrm>
            <a:off x="4900246" y="3106975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Parallelogram 14"/>
          <p:cNvSpPr/>
          <p:nvPr/>
        </p:nvSpPr>
        <p:spPr>
          <a:xfrm>
            <a:off x="5312752" y="4361345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21179" y="1127527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59560" y="2410624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41913" y="3664994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424267" y="4919364"/>
            <a:ext cx="548640" cy="548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89938" y="1107408"/>
            <a:ext cx="2579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現</a:t>
            </a:r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在状</a:t>
            </a:r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況 </a:t>
            </a:r>
            <a:r>
              <a:rPr lang="en-US" altLang="ja-JP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24267" y="2356255"/>
            <a:ext cx="2068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在のウェブサイト </a:t>
            </a:r>
            <a:r>
              <a:rPr lang="en-US" altLang="ja-JP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Websites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36771" y="3622010"/>
            <a:ext cx="1678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アイデ</a:t>
            </a:r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</a:t>
            </a:r>
            <a:r>
              <a:rPr lang="en-US" altLang="ja-JP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ja-JP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6404" y="4870519"/>
            <a:ext cx="1678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</a:t>
            </a:r>
            <a:r>
              <a:rPr lang="ja-JP" alt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</a:t>
            </a:r>
            <a:endParaRPr lang="en-US" altLang="ja-JP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3762" y="1168281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8584" y="2449348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99727" y="3708983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85562" y="4967675"/>
            <a:ext cx="82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6476870"/>
            <a:ext cx="12192000" cy="423333"/>
          </a:xfrm>
          <a:prstGeom prst="rect">
            <a:avLst/>
          </a:prstGeom>
          <a:solidFill>
            <a:srgbClr val="18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80189" y="6503870"/>
            <a:ext cx="4339411" cy="369332"/>
          </a:xfrm>
          <a:prstGeom prst="rect">
            <a:avLst/>
          </a:prstGeom>
          <a:solidFill>
            <a:srgbClr val="188ED6"/>
          </a:solidFill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内容 </a:t>
            </a:r>
            <a:r>
              <a:rPr lang="en-US" altLang="ja-JP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3861" y="6541194"/>
            <a:ext cx="851179" cy="262447"/>
          </a:xfrm>
          <a:prstGeom prst="rect">
            <a:avLst/>
          </a:prstGeom>
          <a:solidFill>
            <a:schemeClr val="accent4"/>
          </a:solidFill>
          <a:extLst/>
        </p:spPr>
      </p:pic>
    </p:spTree>
    <p:extLst>
      <p:ext uri="{BB962C8B-B14F-4D97-AF65-F5344CB8AC3E}">
        <p14:creationId xmlns:p14="http://schemas.microsoft.com/office/powerpoint/2010/main" val="41688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モデ</a:t>
              </a:r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ル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5. 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質管理  </a:t>
            </a:r>
            <a:r>
              <a:rPr lang="en-US" altLang="ja-JP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endParaRPr 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131" y="1302504"/>
            <a:ext cx="5863737" cy="50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5. 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質管理  </a:t>
            </a:r>
            <a:r>
              <a:rPr lang="en-US" altLang="ja-JP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endParaRPr 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1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764992"/>
              </p:ext>
            </p:extLst>
          </p:nvPr>
        </p:nvGraphicFramePr>
        <p:xfrm>
          <a:off x="1849571" y="1335974"/>
          <a:ext cx="7435106" cy="469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19" name="Rectangle 18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89" y="6461667"/>
              <a:ext cx="433941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2280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5.1. 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レビュー  </a:t>
            </a:r>
            <a:r>
              <a:rPr lang="en-US" altLang="ja-JP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1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494199"/>
              </p:ext>
            </p:extLst>
          </p:nvPr>
        </p:nvGraphicFramePr>
        <p:xfrm>
          <a:off x="1516615" y="1286898"/>
          <a:ext cx="9158767" cy="4988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10038"/>
                <a:gridCol w="716243"/>
                <a:gridCol w="716243"/>
                <a:gridCol w="716243"/>
              </a:tblGrid>
              <a:tr h="38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1580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design:  </a:t>
                      </a:r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screen designs (if any) satisfy the requirements specified in other documents (SRS, Requirement, Architecture Design) ?</a:t>
                      </a:r>
                      <a:endParaRPr lang="en-GB" sz="1400" b="0" i="0" u="sng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it describe GUI of the system as follows: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6341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it describe/layout position of all items in GUI?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34512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it describe processes or actions for GUI?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34512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3986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it describe relationship between items in GUI and modules or public functions?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34512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3986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the inputs and outputs for all the interfaces are sufficient and necessary?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34512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design:</a:t>
                      </a:r>
                      <a:endParaRPr lang="en-US" sz="1400" b="0" i="0" u="sng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39860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there dynamic diagram (sequence, activity diagram) used to describe the complicated method 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6341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Are classes' main interface/methods all clearly described ?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classes' main attributes all clearly described 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6341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all class' general description clearly specified ?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6341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6341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323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design:</a:t>
                      </a:r>
                      <a:endParaRPr lang="en-US" sz="1400" b="0" i="0" u="sng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39860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GB" sz="1400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data elements been described in detail with valid value ranges and other data constraints ?</a:t>
                      </a:r>
                      <a:endParaRPr lang="en-GB" sz="1400" b="0" i="0" u="sng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14" marR="6514" marT="651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7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4" y="1198761"/>
            <a:ext cx="3482387" cy="5224883"/>
            <a:chOff x="1315243" y="1213680"/>
            <a:chExt cx="3482387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3" y="2116166"/>
              <a:ext cx="3482387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2464885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2464885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2464885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2464885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2464885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8" y="5060211"/>
            <a:ext cx="2464886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Base on Project Plan, Project Schedule , SRS to create test plan: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Features to be tested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Acceptance Test Criteria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Environment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Schedules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Responsibilities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Risks and contingencies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5" y="1198761"/>
            <a:ext cx="3482386" cy="5224883"/>
            <a:chOff x="1315244" y="1213680"/>
            <a:chExt cx="3482386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4" y="2116166"/>
              <a:ext cx="2464886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3482386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2464885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2464885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2464885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2464885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8" y="5060211"/>
            <a:ext cx="2464886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Base on SRS, create test case: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Unit test case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Integration test case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System test case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Acceptance test case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1"/>
          <a:stretch/>
        </p:blipFill>
        <p:spPr>
          <a:xfrm>
            <a:off x="725538" y="2124576"/>
            <a:ext cx="11029501" cy="424903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22104" y="1333312"/>
            <a:ext cx="4753987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89" y="1402388"/>
            <a:ext cx="4765711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システムテストケース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Test Case</a:t>
            </a:r>
            <a:endParaRPr kumimoji="1" lang="ja-JP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5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5" y="1198761"/>
            <a:ext cx="3482386" cy="5224883"/>
            <a:chOff x="1315244" y="1213680"/>
            <a:chExt cx="3482386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4" y="2116166"/>
              <a:ext cx="2464886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2464885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3482386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2464885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2464885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2464885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8" y="5060211"/>
            <a:ext cx="2464886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Developer self-review: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Unit test case</a:t>
            </a:r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Tester self-review and peer-review: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Integration test case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System test case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1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104" y="1333312"/>
            <a:ext cx="4976727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89" y="1402388"/>
            <a:ext cx="5000173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テストレビュー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  <a:r>
              <a:rPr kumimoji="1" lang="en-US" altLang="ja-JP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endParaRPr kumimoji="1" lang="en-US" altLang="ja-JP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7" y="2069476"/>
            <a:ext cx="9390184" cy="42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5" y="1198761"/>
            <a:ext cx="3482386" cy="5224883"/>
            <a:chOff x="1315244" y="1213680"/>
            <a:chExt cx="3482386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4" y="2116166"/>
              <a:ext cx="2464886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2464885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2476609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3482386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2464885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2464885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8" y="5060211"/>
            <a:ext cx="2464886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Tester execute test case follow phase: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Unit testing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Integration testing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System testing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104" y="1333312"/>
            <a:ext cx="4976727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89" y="1402388"/>
            <a:ext cx="5000173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テストケースの実行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test case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55" y="2055500"/>
            <a:ext cx="9123245" cy="41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導入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1.1. </a:t>
            </a:r>
            <a:r>
              <a:rPr lang="ja-JP" altLang="en-US" sz="4000" smtClean="0">
                <a:solidFill>
                  <a:schemeClr val="bg1"/>
                </a:solidFill>
              </a:rPr>
              <a:t>現</a:t>
            </a:r>
            <a:r>
              <a:rPr lang="ja-JP" altLang="en-US" sz="4000">
                <a:solidFill>
                  <a:schemeClr val="bg1"/>
                </a:solidFill>
              </a:rPr>
              <a:t>在状況 </a:t>
            </a:r>
            <a:r>
              <a:rPr lang="en-US" altLang="ja-JP" sz="4000">
                <a:solidFill>
                  <a:schemeClr val="bg1"/>
                </a:solidFill>
              </a:rPr>
              <a:t> </a:t>
            </a:r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Situation</a:t>
            </a:r>
          </a:p>
          <a:p>
            <a:pPr algn="ctr"/>
            <a:r>
              <a:rPr lang="en-US" sz="4000" smtClean="0">
                <a:solidFill>
                  <a:schemeClr val="bg1"/>
                </a:solidFill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06838" y="2149295"/>
            <a:ext cx="10178323" cy="35935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Vietnam is nation attract foreign labor candidates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adapted to life in Vietnam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Vietnamese is not common in the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complex 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many sites for Japanese people to learn Vietnamese.</a:t>
            </a:r>
            <a:endParaRPr lang="en-US" sz="180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33" y="2400301"/>
            <a:ext cx="4122107" cy="30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5" y="1198761"/>
            <a:ext cx="2476609" cy="5224883"/>
            <a:chOff x="1315244" y="1213680"/>
            <a:chExt cx="2476609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4" y="2116166"/>
              <a:ext cx="2464886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2464885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2476609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2476609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3482386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2464885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8" y="5060211"/>
            <a:ext cx="2464886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While executing test, tester detect, log bug and assign to appropriate developer.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105" y="1333312"/>
            <a:ext cx="4472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90" y="1402388"/>
            <a:ext cx="4496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不具合管理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 management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60" y="2124576"/>
            <a:ext cx="9088078" cy="41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5" y="1198761"/>
            <a:ext cx="2476609" cy="5224883"/>
            <a:chOff x="1315244" y="1213680"/>
            <a:chExt cx="2476609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4" y="2116166"/>
              <a:ext cx="2464886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2464885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2476609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2476609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2476609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3482386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8" y="5060211"/>
            <a:ext cx="2464886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Developer fixed bug, Tester re-test until bug was fixed successfully, then change defect of status to Closed.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280075" y="1198761"/>
            <a:ext cx="2476609" cy="5224883"/>
            <a:chOff x="1315244" y="1213680"/>
            <a:chExt cx="2476609" cy="48019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99" name="Group 98"/>
            <p:cNvGrpSpPr/>
            <p:nvPr/>
          </p:nvGrpSpPr>
          <p:grpSpPr>
            <a:xfrm>
              <a:off x="1374771" y="1213680"/>
              <a:ext cx="292103" cy="4801916"/>
              <a:chOff x="1374772" y="1213680"/>
              <a:chExt cx="274322" cy="4801916"/>
            </a:xfrm>
          </p:grpSpPr>
          <p:sp>
            <p:nvSpPr>
              <p:cNvPr id="116" name="Pentagon 115"/>
              <p:cNvSpPr/>
              <p:nvPr/>
            </p:nvSpPr>
            <p:spPr>
              <a:xfrm rot="5400000">
                <a:off x="1103752" y="5471750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Rectangle 5"/>
              <p:cNvSpPr/>
              <p:nvPr/>
            </p:nvSpPr>
            <p:spPr>
              <a:xfrm>
                <a:off x="1374772" y="2007665"/>
                <a:ext cx="273845" cy="3337055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rgbClr val="C87B14"/>
                  </a:gs>
                  <a:gs pos="82000">
                    <a:srgbClr val="FF9F0B">
                      <a:lumMod val="90000"/>
                    </a:srgbClr>
                  </a:gs>
                  <a:gs pos="34000">
                    <a:srgbClr val="FEA30A">
                      <a:lumMod val="90000"/>
                    </a:srgbClr>
                  </a:gs>
                  <a:gs pos="0">
                    <a:srgbClr val="B87B00">
                      <a:lumMod val="90000"/>
                      <a:lumOff val="10000"/>
                    </a:srgbClr>
                  </a:gs>
                  <a:gs pos="33000">
                    <a:srgbClr val="BD7C04">
                      <a:lumMod val="100000"/>
                    </a:srgbClr>
                  </a:gs>
                  <a:gs pos="100000">
                    <a:srgbClr val="BC7908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gradFill flip="none" rotWithShape="1">
                <a:gsLst>
                  <a:gs pos="16000">
                    <a:srgbClr val="B24349"/>
                  </a:gs>
                  <a:gs pos="52000">
                    <a:srgbClr val="FFB3C7">
                      <a:lumMod val="84000"/>
                    </a:srgbClr>
                  </a:gs>
                  <a:gs pos="100000">
                    <a:srgbClr val="CC7190">
                      <a:lumMod val="84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 rot="5400000">
                <a:off x="1396885" y="5864714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rapezoid 99"/>
            <p:cNvSpPr/>
            <p:nvPr/>
          </p:nvSpPr>
          <p:spPr>
            <a:xfrm rot="16200000">
              <a:off x="1131107" y="3602649"/>
              <a:ext cx="427813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rapezoid 100"/>
            <p:cNvSpPr/>
            <p:nvPr/>
          </p:nvSpPr>
          <p:spPr>
            <a:xfrm rot="16200000">
              <a:off x="1145196" y="3139224"/>
              <a:ext cx="399634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Trapezoid 101"/>
            <p:cNvSpPr/>
            <p:nvPr/>
          </p:nvSpPr>
          <p:spPr>
            <a:xfrm rot="16200000">
              <a:off x="1120830" y="2739129"/>
              <a:ext cx="434550" cy="4571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Trapezoid 102"/>
            <p:cNvSpPr/>
            <p:nvPr/>
          </p:nvSpPr>
          <p:spPr>
            <a:xfrm rot="16200000">
              <a:off x="1129598" y="2265967"/>
              <a:ext cx="429233" cy="57931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Pentagon 103"/>
            <p:cNvSpPr/>
            <p:nvPr/>
          </p:nvSpPr>
          <p:spPr>
            <a:xfrm>
              <a:off x="1315244" y="2116166"/>
              <a:ext cx="2464886" cy="369466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3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3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Pentagon 104"/>
            <p:cNvSpPr/>
            <p:nvPr/>
          </p:nvSpPr>
          <p:spPr>
            <a:xfrm>
              <a:off x="1315244" y="2583121"/>
              <a:ext cx="2464885" cy="331528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4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4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6" name="Pentagon 105"/>
            <p:cNvSpPr/>
            <p:nvPr/>
          </p:nvSpPr>
          <p:spPr>
            <a:xfrm>
              <a:off x="1315244" y="2996516"/>
              <a:ext cx="2476609" cy="34899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/>
            </a:p>
          </p:txBody>
        </p:sp>
        <p:sp>
          <p:nvSpPr>
            <p:cNvPr id="107" name="Pentagon 106"/>
            <p:cNvSpPr/>
            <p:nvPr/>
          </p:nvSpPr>
          <p:spPr>
            <a:xfrm>
              <a:off x="1315244" y="3442846"/>
              <a:ext cx="2476609" cy="373603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74772" y="2058242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74772" y="2481164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74772" y="2931377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4772" y="3357161"/>
              <a:ext cx="385042" cy="52322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4267" y="2135187"/>
              <a:ext cx="1692323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Create Test Plan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4267" y="2558109"/>
              <a:ext cx="1770869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</a:rPr>
                <a:t>Create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4267" y="3008321"/>
              <a:ext cx="1797415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Review Test Case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04267" y="3434102"/>
              <a:ext cx="1339021" cy="3693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mtClean="0">
                  <a:solidFill>
                    <a:schemeClr val="bg1"/>
                  </a:solidFill>
                  <a:latin typeface="+mn-lt"/>
                </a:rPr>
                <a:t>Execute Test</a:t>
              </a: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8" name="Trapezoid 127"/>
          <p:cNvSpPr/>
          <p:nvPr/>
        </p:nvSpPr>
        <p:spPr>
          <a:xfrm rot="16200000">
            <a:off x="1090435" y="4281076"/>
            <a:ext cx="438813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Pentagon 128"/>
          <p:cNvSpPr/>
          <p:nvPr/>
        </p:nvSpPr>
        <p:spPr>
          <a:xfrm>
            <a:off x="1280075" y="4117100"/>
            <a:ext cx="2476609" cy="383209"/>
          </a:xfrm>
          <a:prstGeom prst="homePlate">
            <a:avLst>
              <a:gd name="adj" fmla="val 36274"/>
            </a:avLst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339603" y="4040578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5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69098" y="4117522"/>
            <a:ext cx="915635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Log bug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2" name="Trapezoid 131"/>
          <p:cNvSpPr/>
          <p:nvPr/>
        </p:nvSpPr>
        <p:spPr>
          <a:xfrm rot="16200000">
            <a:off x="1097559" y="4753302"/>
            <a:ext cx="424567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Pentagon 132"/>
          <p:cNvSpPr/>
          <p:nvPr/>
        </p:nvSpPr>
        <p:spPr>
          <a:xfrm>
            <a:off x="1280075" y="4597030"/>
            <a:ext cx="2476609" cy="370769"/>
          </a:xfrm>
          <a:prstGeom prst="homePlate">
            <a:avLst>
              <a:gd name="adj" fmla="val 36274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339603" y="4524514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6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769098" y="4601458"/>
            <a:ext cx="862737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Re-test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6" name="Trapezoid 135"/>
          <p:cNvSpPr/>
          <p:nvPr/>
        </p:nvSpPr>
        <p:spPr>
          <a:xfrm rot="16200000">
            <a:off x="1101949" y="5201768"/>
            <a:ext cx="416195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Pentagon 136"/>
          <p:cNvSpPr/>
          <p:nvPr/>
        </p:nvSpPr>
        <p:spPr>
          <a:xfrm>
            <a:off x="1291797" y="5060211"/>
            <a:ext cx="3470663" cy="363458"/>
          </a:xfrm>
          <a:prstGeom prst="homePlate">
            <a:avLst>
              <a:gd name="adj" fmla="val 3627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39807" y="4988816"/>
            <a:ext cx="367408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</a:rPr>
              <a:t>7</a:t>
            </a:r>
            <a:endParaRPr lang="en-US" sz="2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69302" y="5065760"/>
            <a:ext cx="1975862" cy="36933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+mn-lt"/>
              </a:rPr>
              <a:t>Create Test Report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0" name="AutoShape 3"/>
          <p:cNvSpPr>
            <a:spLocks noChangeArrowheads="1"/>
          </p:cNvSpPr>
          <p:nvPr/>
        </p:nvSpPr>
        <p:spPr bwMode="gray">
          <a:xfrm>
            <a:off x="4857156" y="1343764"/>
            <a:ext cx="6804413" cy="4843613"/>
          </a:xfrm>
          <a:prstGeom prst="roundRect">
            <a:avLst>
              <a:gd name="adj" fmla="val 8097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950096" y="1591121"/>
            <a:ext cx="6479904" cy="4288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Tester has responsibility to write test report for each test phase. Finish testing phase, Test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leader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 report.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5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105" y="1333312"/>
            <a:ext cx="4472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90" y="1402388"/>
            <a:ext cx="4496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テストのレポート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Report</a:t>
            </a:r>
          </a:p>
        </p:txBody>
      </p:sp>
      <p:graphicFrame>
        <p:nvGraphicFramePr>
          <p:cNvPr id="1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442885"/>
              </p:ext>
            </p:extLst>
          </p:nvPr>
        </p:nvGraphicFramePr>
        <p:xfrm>
          <a:off x="1251677" y="2185453"/>
          <a:ext cx="10178323" cy="396386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40030"/>
                <a:gridCol w="1226686"/>
                <a:gridCol w="1427780"/>
                <a:gridCol w="1406288"/>
                <a:gridCol w="1184388"/>
                <a:gridCol w="1062775"/>
                <a:gridCol w="1015188"/>
                <a:gridCol w="1015188"/>
              </a:tblGrid>
              <a:tr h="1606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  <a:endParaRPr lang="en-US" sz="18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Test cases Planned</a:t>
                      </a:r>
                      <a:b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(TC/KLOC)</a:t>
                      </a:r>
                      <a:endParaRPr lang="en-US" sz="18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#Defects Planned</a:t>
                      </a:r>
                      <a:br>
                        <a:rPr lang="en-US" sz="18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(DP/KLOC)</a:t>
                      </a:r>
                      <a:endParaRPr lang="en-US" sz="18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#Test cases Actual</a:t>
                      </a:r>
                      <a:b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(TC/KLOC)</a:t>
                      </a:r>
                      <a:endParaRPr lang="en-US" sz="18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#Defects Actual</a:t>
                      </a:r>
                      <a:b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(DP/KLOC)</a:t>
                      </a:r>
                      <a:endParaRPr lang="en-US" sz="18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Tests Executed</a:t>
                      </a:r>
                      <a:endParaRPr lang="en-US" sz="18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Tests Passed</a:t>
                      </a:r>
                      <a:endParaRPr lang="en-US" sz="18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Tests Fail</a:t>
                      </a:r>
                      <a:endParaRPr lang="en-US" sz="18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</a:tr>
              <a:tr h="54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3-4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05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2-3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646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</a:tr>
              <a:tr h="563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6-9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4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105" y="1333312"/>
            <a:ext cx="4472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90" y="1402388"/>
            <a:ext cx="4496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テストのレポート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Report</a:t>
            </a:r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172149"/>
              </p:ext>
            </p:extLst>
          </p:nvPr>
        </p:nvGraphicFramePr>
        <p:xfrm>
          <a:off x="1251676" y="2165493"/>
          <a:ext cx="9908692" cy="405946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61379"/>
                <a:gridCol w="1102811"/>
                <a:gridCol w="1016878"/>
                <a:gridCol w="1088491"/>
                <a:gridCol w="1059846"/>
                <a:gridCol w="959589"/>
                <a:gridCol w="916622"/>
                <a:gridCol w="1052160"/>
                <a:gridCol w="1050916"/>
              </a:tblGrid>
              <a:tr h="4119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Round 1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62B4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Round 2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62B4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19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Untested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Bug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15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918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Integration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778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Test</a:t>
                      </a:r>
                      <a:endParaRPr lang="en-US" sz="20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602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722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716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761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9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7110"/>
            <a:chOff x="0" y="6434667"/>
            <a:chExt cx="12192000" cy="427110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63440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品質管理  </a:t>
              </a:r>
              <a:r>
                <a:rPr lang="en-US" altLang="ja-JP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5.2.1 </a:t>
            </a:r>
            <a:r>
              <a:rPr lang="ja-JP" altLang="en-US" sz="4000">
                <a:solidFill>
                  <a:schemeClr val="bg1"/>
                </a:solidFill>
              </a:rPr>
              <a:t>テストのプロセス  </a:t>
            </a:r>
            <a:r>
              <a:rPr lang="en-US" altLang="ja-JP" sz="4000">
                <a:solidFill>
                  <a:schemeClr val="bg1"/>
                </a:solidFill>
              </a:rPr>
              <a:t>Test Process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105" y="1333312"/>
            <a:ext cx="4472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à coins arrondis 10"/>
          <p:cNvSpPr/>
          <p:nvPr/>
        </p:nvSpPr>
        <p:spPr>
          <a:xfrm>
            <a:off x="415890" y="1402388"/>
            <a:ext cx="4496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テストのレポート  </a:t>
            </a:r>
            <a:r>
              <a:rPr kumimoji="1" lang="en-US" altLang="ja-JP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Report</a:t>
            </a: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326785"/>
              </p:ext>
            </p:extLst>
          </p:nvPr>
        </p:nvGraphicFramePr>
        <p:xfrm>
          <a:off x="1251677" y="2119747"/>
          <a:ext cx="9979030" cy="412865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789320"/>
                <a:gridCol w="1859545"/>
                <a:gridCol w="1707255"/>
                <a:gridCol w="1827485"/>
                <a:gridCol w="1795425"/>
              </a:tblGrid>
              <a:tr h="934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Logged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%Closed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%Invalid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%Open</a:t>
                      </a:r>
                      <a:endParaRPr lang="en-US" sz="20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2B4C6"/>
                    </a:solidFill>
                  </a:tcPr>
                </a:tc>
              </a:tr>
              <a:tr h="7018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6611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6117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651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US" sz="2400" b="1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2400" b="0" i="0" u="none" strike="noStrike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567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smtClean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9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58836" y="2451796"/>
            <a:ext cx="9033164" cy="28619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1525" y="3097942"/>
            <a:ext cx="6083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4800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プロジェクト結果  </a:t>
            </a:r>
            <a:r>
              <a:rPr lang="en-US" sz="4800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Result </a:t>
            </a:r>
            <a:endParaRPr lang="en-US" sz="4800" spc="-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24" name="Rectangle 23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111837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6. </a:t>
            </a:r>
            <a:r>
              <a:rPr lang="ja-JP" altLang="en-US" sz="4000">
                <a:solidFill>
                  <a:schemeClr val="bg1"/>
                </a:solidFill>
              </a:rPr>
              <a:t>プロジェクト結果  </a:t>
            </a:r>
            <a:r>
              <a:rPr lang="en-US" altLang="ja-JP" sz="4000">
                <a:solidFill>
                  <a:schemeClr val="bg1"/>
                </a:solidFill>
              </a:rPr>
              <a:t>Project Result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418163"/>
              </p:ext>
            </p:extLst>
          </p:nvPr>
        </p:nvGraphicFramePr>
        <p:xfrm>
          <a:off x="1251677" y="1334931"/>
          <a:ext cx="10178322" cy="4957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2048"/>
                <a:gridCol w="3393137"/>
                <a:gridCol w="3393137"/>
              </a:tblGrid>
              <a:tr h="1568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objective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This</a:t>
                      </a:r>
                      <a:r>
                        <a:rPr lang="en-US" sz="1800" baseline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website provides Vietnamese studying for Japanese people.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 repository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https://github.com/sangnvus/201605JS01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date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09/05/2016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09/05/2016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 date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01/09/2016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01/09/2016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 versions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84 </a:t>
                      </a: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days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84 </a:t>
                      </a: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days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Efforts (person day)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761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13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150-200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456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 of code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~10000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~12000</a:t>
                      </a:r>
                    </a:p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688" marR="108688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8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6. </a:t>
            </a:r>
            <a:r>
              <a:rPr lang="ja-JP" altLang="en-US" sz="4000">
                <a:solidFill>
                  <a:schemeClr val="bg1"/>
                </a:solidFill>
              </a:rPr>
              <a:t>プロジェクト結果  </a:t>
            </a:r>
            <a:r>
              <a:rPr lang="en-US" altLang="ja-JP" sz="4000">
                <a:solidFill>
                  <a:schemeClr val="bg1"/>
                </a:solidFill>
              </a:rPr>
              <a:t>Project Result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105" y="1333312"/>
            <a:ext cx="2104572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0"/>
          <p:cNvSpPr/>
          <p:nvPr/>
        </p:nvSpPr>
        <p:spPr>
          <a:xfrm>
            <a:off x="415890" y="1402388"/>
            <a:ext cx="2104572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知</a:t>
            </a:r>
            <a:r>
              <a:rPr kumimoji="1" lang="ja-JP" alt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識  </a:t>
            </a:r>
            <a:r>
              <a:rPr kumimoji="1" lang="en-US" altLang="ja-JP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endParaRPr kumimoji="1" lang="en-US" altLang="ja-JP" sz="20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354" y="2649357"/>
            <a:ext cx="102704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Working process of FPT Software to develop a project.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Putting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learned knowledge into practice.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Technical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Java, AngularJS Framework, Bootstrap.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Tools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Sublime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Maven,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PostgreSQL, Git, Astah, Office tools, Trello.</a:t>
            </a:r>
          </a:p>
        </p:txBody>
      </p:sp>
    </p:spTree>
    <p:extLst>
      <p:ext uri="{BB962C8B-B14F-4D97-AF65-F5344CB8AC3E}">
        <p14:creationId xmlns:p14="http://schemas.microsoft.com/office/powerpoint/2010/main" val="25403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導入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1.2.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在のウェブサ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ト  </a:t>
            </a:r>
            <a:r>
              <a:rPr lang="en-US" altLang="ja-JP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Websites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smtClean="0">
                <a:solidFill>
                  <a:schemeClr val="bg1"/>
                </a:solidFill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660" y="1327899"/>
            <a:ext cx="4975761" cy="4952016"/>
          </a:xfrm>
          <a:prstGeom prst="rect">
            <a:avLst/>
          </a:prstGeom>
          <a:blipFill dpi="0" rotWithShape="1">
            <a:blip r:embed="rId4"/>
            <a:srcRect/>
            <a:stretch>
              <a:fillRect r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6660" y="3024553"/>
            <a:ext cx="4975761" cy="3255359"/>
          </a:xfrm>
          <a:prstGeom prst="rect">
            <a:avLst/>
          </a:prstGeom>
          <a:gradFill flip="none" rotWithShape="1">
            <a:gsLst>
              <a:gs pos="7000">
                <a:schemeClr val="accent4">
                  <a:lumMod val="50000"/>
                  <a:alpha val="78000"/>
                </a:schemeClr>
              </a:gs>
              <a:gs pos="50000">
                <a:schemeClr val="accent4">
                  <a:lumMod val="75000"/>
                  <a:alpha val="50000"/>
                </a:schemeClr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123vietnamese.com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9"/>
          <p:cNvGrpSpPr>
            <a:grpSpLocks noChangeAspect="1"/>
          </p:cNvGrpSpPr>
          <p:nvPr/>
        </p:nvGrpSpPr>
        <p:grpSpPr bwMode="auto">
          <a:xfrm>
            <a:off x="6419369" y="5015222"/>
            <a:ext cx="639762" cy="890587"/>
            <a:chOff x="3977" y="3069"/>
            <a:chExt cx="403" cy="561"/>
          </a:xfrm>
          <a:solidFill>
            <a:schemeClr val="bg1"/>
          </a:solidFill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155" y="3348"/>
              <a:ext cx="46" cy="149"/>
            </a:xfrm>
            <a:custGeom>
              <a:avLst/>
              <a:gdLst>
                <a:gd name="T0" fmla="*/ 136 w 275"/>
                <a:gd name="T1" fmla="*/ 0 h 894"/>
                <a:gd name="T2" fmla="*/ 165 w 275"/>
                <a:gd name="T3" fmla="*/ 3 h 894"/>
                <a:gd name="T4" fmla="*/ 190 w 275"/>
                <a:gd name="T5" fmla="*/ 11 h 894"/>
                <a:gd name="T6" fmla="*/ 214 w 275"/>
                <a:gd name="T7" fmla="*/ 23 h 894"/>
                <a:gd name="T8" fmla="*/ 234 w 275"/>
                <a:gd name="T9" fmla="*/ 41 h 894"/>
                <a:gd name="T10" fmla="*/ 252 w 275"/>
                <a:gd name="T11" fmla="*/ 61 h 894"/>
                <a:gd name="T12" fmla="*/ 264 w 275"/>
                <a:gd name="T13" fmla="*/ 85 h 894"/>
                <a:gd name="T14" fmla="*/ 272 w 275"/>
                <a:gd name="T15" fmla="*/ 110 h 894"/>
                <a:gd name="T16" fmla="*/ 275 w 275"/>
                <a:gd name="T17" fmla="*/ 138 h 894"/>
                <a:gd name="T18" fmla="*/ 275 w 275"/>
                <a:gd name="T19" fmla="*/ 845 h 894"/>
                <a:gd name="T20" fmla="*/ 0 w 275"/>
                <a:gd name="T21" fmla="*/ 894 h 894"/>
                <a:gd name="T22" fmla="*/ 0 w 275"/>
                <a:gd name="T23" fmla="*/ 138 h 894"/>
                <a:gd name="T24" fmla="*/ 3 w 275"/>
                <a:gd name="T25" fmla="*/ 110 h 894"/>
                <a:gd name="T26" fmla="*/ 11 w 275"/>
                <a:gd name="T27" fmla="*/ 85 h 894"/>
                <a:gd name="T28" fmla="*/ 23 w 275"/>
                <a:gd name="T29" fmla="*/ 61 h 894"/>
                <a:gd name="T30" fmla="*/ 41 w 275"/>
                <a:gd name="T31" fmla="*/ 41 h 894"/>
                <a:gd name="T32" fmla="*/ 61 w 275"/>
                <a:gd name="T33" fmla="*/ 23 h 894"/>
                <a:gd name="T34" fmla="*/ 85 w 275"/>
                <a:gd name="T35" fmla="*/ 11 h 894"/>
                <a:gd name="T36" fmla="*/ 110 w 275"/>
                <a:gd name="T37" fmla="*/ 3 h 894"/>
                <a:gd name="T38" fmla="*/ 136 w 275"/>
                <a:gd name="T3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94">
                  <a:moveTo>
                    <a:pt x="136" y="0"/>
                  </a:moveTo>
                  <a:lnTo>
                    <a:pt x="165" y="3"/>
                  </a:lnTo>
                  <a:lnTo>
                    <a:pt x="190" y="11"/>
                  </a:lnTo>
                  <a:lnTo>
                    <a:pt x="214" y="23"/>
                  </a:lnTo>
                  <a:lnTo>
                    <a:pt x="234" y="41"/>
                  </a:lnTo>
                  <a:lnTo>
                    <a:pt x="252" y="61"/>
                  </a:lnTo>
                  <a:lnTo>
                    <a:pt x="264" y="85"/>
                  </a:lnTo>
                  <a:lnTo>
                    <a:pt x="272" y="110"/>
                  </a:lnTo>
                  <a:lnTo>
                    <a:pt x="275" y="138"/>
                  </a:lnTo>
                  <a:lnTo>
                    <a:pt x="275" y="845"/>
                  </a:lnTo>
                  <a:lnTo>
                    <a:pt x="0" y="894"/>
                  </a:lnTo>
                  <a:lnTo>
                    <a:pt x="0" y="138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3" y="61"/>
                  </a:lnTo>
                  <a:lnTo>
                    <a:pt x="41" y="41"/>
                  </a:lnTo>
                  <a:lnTo>
                    <a:pt x="61" y="23"/>
                  </a:lnTo>
                  <a:lnTo>
                    <a:pt x="85" y="11"/>
                  </a:lnTo>
                  <a:lnTo>
                    <a:pt x="110" y="3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4105" y="3550"/>
              <a:ext cx="146" cy="42"/>
            </a:xfrm>
            <a:custGeom>
              <a:avLst/>
              <a:gdLst>
                <a:gd name="T0" fmla="*/ 817 w 877"/>
                <a:gd name="T1" fmla="*/ 0 h 255"/>
                <a:gd name="T2" fmla="*/ 833 w 877"/>
                <a:gd name="T3" fmla="*/ 3 h 255"/>
                <a:gd name="T4" fmla="*/ 848 w 877"/>
                <a:gd name="T5" fmla="*/ 9 h 255"/>
                <a:gd name="T6" fmla="*/ 861 w 877"/>
                <a:gd name="T7" fmla="*/ 20 h 255"/>
                <a:gd name="T8" fmla="*/ 871 w 877"/>
                <a:gd name="T9" fmla="*/ 33 h 255"/>
                <a:gd name="T10" fmla="*/ 876 w 877"/>
                <a:gd name="T11" fmla="*/ 51 h 255"/>
                <a:gd name="T12" fmla="*/ 877 w 877"/>
                <a:gd name="T13" fmla="*/ 67 h 255"/>
                <a:gd name="T14" fmla="*/ 873 w 877"/>
                <a:gd name="T15" fmla="*/ 82 h 255"/>
                <a:gd name="T16" fmla="*/ 865 w 877"/>
                <a:gd name="T17" fmla="*/ 95 h 255"/>
                <a:gd name="T18" fmla="*/ 855 w 877"/>
                <a:gd name="T19" fmla="*/ 108 h 255"/>
                <a:gd name="T20" fmla="*/ 842 w 877"/>
                <a:gd name="T21" fmla="*/ 116 h 255"/>
                <a:gd name="T22" fmla="*/ 827 w 877"/>
                <a:gd name="T23" fmla="*/ 121 h 255"/>
                <a:gd name="T24" fmla="*/ 72 w 877"/>
                <a:gd name="T25" fmla="*/ 255 h 255"/>
                <a:gd name="T26" fmla="*/ 66 w 877"/>
                <a:gd name="T27" fmla="*/ 255 h 255"/>
                <a:gd name="T28" fmla="*/ 60 w 877"/>
                <a:gd name="T29" fmla="*/ 255 h 255"/>
                <a:gd name="T30" fmla="*/ 44 w 877"/>
                <a:gd name="T31" fmla="*/ 253 h 255"/>
                <a:gd name="T32" fmla="*/ 29 w 877"/>
                <a:gd name="T33" fmla="*/ 245 h 255"/>
                <a:gd name="T34" fmla="*/ 16 w 877"/>
                <a:gd name="T35" fmla="*/ 235 h 255"/>
                <a:gd name="T36" fmla="*/ 6 w 877"/>
                <a:gd name="T37" fmla="*/ 221 h 255"/>
                <a:gd name="T38" fmla="*/ 1 w 877"/>
                <a:gd name="T39" fmla="*/ 205 h 255"/>
                <a:gd name="T40" fmla="*/ 0 w 877"/>
                <a:gd name="T41" fmla="*/ 188 h 255"/>
                <a:gd name="T42" fmla="*/ 3 w 877"/>
                <a:gd name="T43" fmla="*/ 173 h 255"/>
                <a:gd name="T44" fmla="*/ 11 w 877"/>
                <a:gd name="T45" fmla="*/ 159 h 255"/>
                <a:gd name="T46" fmla="*/ 22 w 877"/>
                <a:gd name="T47" fmla="*/ 147 h 255"/>
                <a:gd name="T48" fmla="*/ 35 w 877"/>
                <a:gd name="T49" fmla="*/ 139 h 255"/>
                <a:gd name="T50" fmla="*/ 50 w 877"/>
                <a:gd name="T51" fmla="*/ 134 h 255"/>
                <a:gd name="T52" fmla="*/ 805 w 877"/>
                <a:gd name="T53" fmla="*/ 1 h 255"/>
                <a:gd name="T54" fmla="*/ 810 w 877"/>
                <a:gd name="T55" fmla="*/ 1 h 255"/>
                <a:gd name="T56" fmla="*/ 817 w 877"/>
                <a:gd name="T5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7" h="255">
                  <a:moveTo>
                    <a:pt x="817" y="0"/>
                  </a:moveTo>
                  <a:lnTo>
                    <a:pt x="833" y="3"/>
                  </a:lnTo>
                  <a:lnTo>
                    <a:pt x="848" y="9"/>
                  </a:lnTo>
                  <a:lnTo>
                    <a:pt x="861" y="20"/>
                  </a:lnTo>
                  <a:lnTo>
                    <a:pt x="871" y="33"/>
                  </a:lnTo>
                  <a:lnTo>
                    <a:pt x="876" y="51"/>
                  </a:lnTo>
                  <a:lnTo>
                    <a:pt x="877" y="67"/>
                  </a:lnTo>
                  <a:lnTo>
                    <a:pt x="873" y="82"/>
                  </a:lnTo>
                  <a:lnTo>
                    <a:pt x="865" y="95"/>
                  </a:lnTo>
                  <a:lnTo>
                    <a:pt x="855" y="108"/>
                  </a:lnTo>
                  <a:lnTo>
                    <a:pt x="842" y="116"/>
                  </a:lnTo>
                  <a:lnTo>
                    <a:pt x="827" y="121"/>
                  </a:lnTo>
                  <a:lnTo>
                    <a:pt x="72" y="255"/>
                  </a:lnTo>
                  <a:lnTo>
                    <a:pt x="66" y="255"/>
                  </a:lnTo>
                  <a:lnTo>
                    <a:pt x="60" y="255"/>
                  </a:lnTo>
                  <a:lnTo>
                    <a:pt x="44" y="253"/>
                  </a:lnTo>
                  <a:lnTo>
                    <a:pt x="29" y="245"/>
                  </a:lnTo>
                  <a:lnTo>
                    <a:pt x="16" y="235"/>
                  </a:lnTo>
                  <a:lnTo>
                    <a:pt x="6" y="221"/>
                  </a:lnTo>
                  <a:lnTo>
                    <a:pt x="1" y="205"/>
                  </a:lnTo>
                  <a:lnTo>
                    <a:pt x="0" y="188"/>
                  </a:lnTo>
                  <a:lnTo>
                    <a:pt x="3" y="173"/>
                  </a:lnTo>
                  <a:lnTo>
                    <a:pt x="11" y="159"/>
                  </a:lnTo>
                  <a:lnTo>
                    <a:pt x="22" y="147"/>
                  </a:lnTo>
                  <a:lnTo>
                    <a:pt x="35" y="139"/>
                  </a:lnTo>
                  <a:lnTo>
                    <a:pt x="50" y="134"/>
                  </a:lnTo>
                  <a:lnTo>
                    <a:pt x="805" y="1"/>
                  </a:lnTo>
                  <a:lnTo>
                    <a:pt x="810" y="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098" y="3504"/>
              <a:ext cx="160" cy="45"/>
            </a:xfrm>
            <a:custGeom>
              <a:avLst/>
              <a:gdLst>
                <a:gd name="T0" fmla="*/ 899 w 959"/>
                <a:gd name="T1" fmla="*/ 0 h 271"/>
                <a:gd name="T2" fmla="*/ 916 w 959"/>
                <a:gd name="T3" fmla="*/ 3 h 271"/>
                <a:gd name="T4" fmla="*/ 931 w 959"/>
                <a:gd name="T5" fmla="*/ 9 h 271"/>
                <a:gd name="T6" fmla="*/ 944 w 959"/>
                <a:gd name="T7" fmla="*/ 21 h 271"/>
                <a:gd name="T8" fmla="*/ 953 w 959"/>
                <a:gd name="T9" fmla="*/ 34 h 271"/>
                <a:gd name="T10" fmla="*/ 958 w 959"/>
                <a:gd name="T11" fmla="*/ 51 h 271"/>
                <a:gd name="T12" fmla="*/ 959 w 959"/>
                <a:gd name="T13" fmla="*/ 68 h 271"/>
                <a:gd name="T14" fmla="*/ 956 w 959"/>
                <a:gd name="T15" fmla="*/ 83 h 271"/>
                <a:gd name="T16" fmla="*/ 949 w 959"/>
                <a:gd name="T17" fmla="*/ 96 h 271"/>
                <a:gd name="T18" fmla="*/ 938 w 959"/>
                <a:gd name="T19" fmla="*/ 108 h 271"/>
                <a:gd name="T20" fmla="*/ 925 w 959"/>
                <a:gd name="T21" fmla="*/ 117 h 271"/>
                <a:gd name="T22" fmla="*/ 909 w 959"/>
                <a:gd name="T23" fmla="*/ 122 h 271"/>
                <a:gd name="T24" fmla="*/ 71 w 959"/>
                <a:gd name="T25" fmla="*/ 270 h 271"/>
                <a:gd name="T26" fmla="*/ 65 w 959"/>
                <a:gd name="T27" fmla="*/ 271 h 271"/>
                <a:gd name="T28" fmla="*/ 60 w 959"/>
                <a:gd name="T29" fmla="*/ 271 h 271"/>
                <a:gd name="T30" fmla="*/ 43 w 959"/>
                <a:gd name="T31" fmla="*/ 268 h 271"/>
                <a:gd name="T32" fmla="*/ 28 w 959"/>
                <a:gd name="T33" fmla="*/ 261 h 271"/>
                <a:gd name="T34" fmla="*/ 15 w 959"/>
                <a:gd name="T35" fmla="*/ 250 h 271"/>
                <a:gd name="T36" fmla="*/ 6 w 959"/>
                <a:gd name="T37" fmla="*/ 237 h 271"/>
                <a:gd name="T38" fmla="*/ 0 w 959"/>
                <a:gd name="T39" fmla="*/ 221 h 271"/>
                <a:gd name="T40" fmla="*/ 0 w 959"/>
                <a:gd name="T41" fmla="*/ 204 h 271"/>
                <a:gd name="T42" fmla="*/ 3 w 959"/>
                <a:gd name="T43" fmla="*/ 188 h 271"/>
                <a:gd name="T44" fmla="*/ 10 w 959"/>
                <a:gd name="T45" fmla="*/ 175 h 271"/>
                <a:gd name="T46" fmla="*/ 21 w 959"/>
                <a:gd name="T47" fmla="*/ 163 h 271"/>
                <a:gd name="T48" fmla="*/ 34 w 959"/>
                <a:gd name="T49" fmla="*/ 154 h 271"/>
                <a:gd name="T50" fmla="*/ 49 w 959"/>
                <a:gd name="T51" fmla="*/ 149 h 271"/>
                <a:gd name="T52" fmla="*/ 888 w 959"/>
                <a:gd name="T53" fmla="*/ 1 h 271"/>
                <a:gd name="T54" fmla="*/ 894 w 959"/>
                <a:gd name="T55" fmla="*/ 0 h 271"/>
                <a:gd name="T56" fmla="*/ 899 w 959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9" h="271">
                  <a:moveTo>
                    <a:pt x="899" y="0"/>
                  </a:moveTo>
                  <a:lnTo>
                    <a:pt x="916" y="3"/>
                  </a:lnTo>
                  <a:lnTo>
                    <a:pt x="931" y="9"/>
                  </a:lnTo>
                  <a:lnTo>
                    <a:pt x="944" y="21"/>
                  </a:lnTo>
                  <a:lnTo>
                    <a:pt x="953" y="34"/>
                  </a:lnTo>
                  <a:lnTo>
                    <a:pt x="958" y="51"/>
                  </a:lnTo>
                  <a:lnTo>
                    <a:pt x="959" y="68"/>
                  </a:lnTo>
                  <a:lnTo>
                    <a:pt x="956" y="83"/>
                  </a:lnTo>
                  <a:lnTo>
                    <a:pt x="949" y="96"/>
                  </a:lnTo>
                  <a:lnTo>
                    <a:pt x="938" y="108"/>
                  </a:lnTo>
                  <a:lnTo>
                    <a:pt x="925" y="117"/>
                  </a:lnTo>
                  <a:lnTo>
                    <a:pt x="909" y="122"/>
                  </a:lnTo>
                  <a:lnTo>
                    <a:pt x="71" y="270"/>
                  </a:lnTo>
                  <a:lnTo>
                    <a:pt x="65" y="271"/>
                  </a:lnTo>
                  <a:lnTo>
                    <a:pt x="60" y="271"/>
                  </a:lnTo>
                  <a:lnTo>
                    <a:pt x="43" y="268"/>
                  </a:lnTo>
                  <a:lnTo>
                    <a:pt x="28" y="261"/>
                  </a:lnTo>
                  <a:lnTo>
                    <a:pt x="15" y="250"/>
                  </a:lnTo>
                  <a:lnTo>
                    <a:pt x="6" y="237"/>
                  </a:lnTo>
                  <a:lnTo>
                    <a:pt x="0" y="221"/>
                  </a:lnTo>
                  <a:lnTo>
                    <a:pt x="0" y="204"/>
                  </a:lnTo>
                  <a:lnTo>
                    <a:pt x="3" y="188"/>
                  </a:lnTo>
                  <a:lnTo>
                    <a:pt x="10" y="175"/>
                  </a:lnTo>
                  <a:lnTo>
                    <a:pt x="21" y="163"/>
                  </a:lnTo>
                  <a:lnTo>
                    <a:pt x="34" y="154"/>
                  </a:lnTo>
                  <a:lnTo>
                    <a:pt x="49" y="149"/>
                  </a:lnTo>
                  <a:lnTo>
                    <a:pt x="888" y="1"/>
                  </a:lnTo>
                  <a:lnTo>
                    <a:pt x="894" y="0"/>
                  </a:lnTo>
                  <a:lnTo>
                    <a:pt x="8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132" y="3594"/>
              <a:ext cx="109" cy="36"/>
            </a:xfrm>
            <a:custGeom>
              <a:avLst/>
              <a:gdLst>
                <a:gd name="T0" fmla="*/ 654 w 654"/>
                <a:gd name="T1" fmla="*/ 0 h 217"/>
                <a:gd name="T2" fmla="*/ 626 w 654"/>
                <a:gd name="T3" fmla="*/ 43 h 217"/>
                <a:gd name="T4" fmla="*/ 595 w 654"/>
                <a:gd name="T5" fmla="*/ 81 h 217"/>
                <a:gd name="T6" fmla="*/ 562 w 654"/>
                <a:gd name="T7" fmla="*/ 114 h 217"/>
                <a:gd name="T8" fmla="*/ 527 w 654"/>
                <a:gd name="T9" fmla="*/ 143 h 217"/>
                <a:gd name="T10" fmla="*/ 489 w 654"/>
                <a:gd name="T11" fmla="*/ 166 h 217"/>
                <a:gd name="T12" fmla="*/ 451 w 654"/>
                <a:gd name="T13" fmla="*/ 184 h 217"/>
                <a:gd name="T14" fmla="*/ 410 w 654"/>
                <a:gd name="T15" fmla="*/ 199 h 217"/>
                <a:gd name="T16" fmla="*/ 368 w 654"/>
                <a:gd name="T17" fmla="*/ 209 h 217"/>
                <a:gd name="T18" fmla="*/ 324 w 654"/>
                <a:gd name="T19" fmla="*/ 215 h 217"/>
                <a:gd name="T20" fmla="*/ 279 w 654"/>
                <a:gd name="T21" fmla="*/ 217 h 217"/>
                <a:gd name="T22" fmla="*/ 237 w 654"/>
                <a:gd name="T23" fmla="*/ 215 h 217"/>
                <a:gd name="T24" fmla="*/ 193 w 654"/>
                <a:gd name="T25" fmla="*/ 209 h 217"/>
                <a:gd name="T26" fmla="*/ 152 w 654"/>
                <a:gd name="T27" fmla="*/ 199 h 217"/>
                <a:gd name="T28" fmla="*/ 111 w 654"/>
                <a:gd name="T29" fmla="*/ 184 h 217"/>
                <a:gd name="T30" fmla="*/ 73 w 654"/>
                <a:gd name="T31" fmla="*/ 166 h 217"/>
                <a:gd name="T32" fmla="*/ 36 w 654"/>
                <a:gd name="T33" fmla="*/ 143 h 217"/>
                <a:gd name="T34" fmla="*/ 0 w 654"/>
                <a:gd name="T35" fmla="*/ 115 h 217"/>
                <a:gd name="T36" fmla="*/ 654 w 654"/>
                <a:gd name="T3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4" h="217">
                  <a:moveTo>
                    <a:pt x="654" y="0"/>
                  </a:moveTo>
                  <a:lnTo>
                    <a:pt x="626" y="43"/>
                  </a:lnTo>
                  <a:lnTo>
                    <a:pt x="595" y="81"/>
                  </a:lnTo>
                  <a:lnTo>
                    <a:pt x="562" y="114"/>
                  </a:lnTo>
                  <a:lnTo>
                    <a:pt x="527" y="143"/>
                  </a:lnTo>
                  <a:lnTo>
                    <a:pt x="489" y="166"/>
                  </a:lnTo>
                  <a:lnTo>
                    <a:pt x="451" y="184"/>
                  </a:lnTo>
                  <a:lnTo>
                    <a:pt x="410" y="199"/>
                  </a:lnTo>
                  <a:lnTo>
                    <a:pt x="368" y="209"/>
                  </a:lnTo>
                  <a:lnTo>
                    <a:pt x="324" y="215"/>
                  </a:lnTo>
                  <a:lnTo>
                    <a:pt x="279" y="217"/>
                  </a:lnTo>
                  <a:lnTo>
                    <a:pt x="237" y="215"/>
                  </a:lnTo>
                  <a:lnTo>
                    <a:pt x="193" y="209"/>
                  </a:lnTo>
                  <a:lnTo>
                    <a:pt x="152" y="199"/>
                  </a:lnTo>
                  <a:lnTo>
                    <a:pt x="111" y="184"/>
                  </a:lnTo>
                  <a:lnTo>
                    <a:pt x="73" y="166"/>
                  </a:lnTo>
                  <a:lnTo>
                    <a:pt x="36" y="143"/>
                  </a:lnTo>
                  <a:lnTo>
                    <a:pt x="0" y="115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977" y="3069"/>
              <a:ext cx="403" cy="454"/>
            </a:xfrm>
            <a:custGeom>
              <a:avLst/>
              <a:gdLst>
                <a:gd name="T0" fmla="*/ 1381 w 2419"/>
                <a:gd name="T1" fmla="*/ 12 h 2725"/>
                <a:gd name="T2" fmla="*/ 1623 w 2419"/>
                <a:gd name="T3" fmla="*/ 71 h 2725"/>
                <a:gd name="T4" fmla="*/ 1843 w 2419"/>
                <a:gd name="T5" fmla="*/ 176 h 2725"/>
                <a:gd name="T6" fmla="*/ 2036 w 2419"/>
                <a:gd name="T7" fmla="*/ 321 h 2725"/>
                <a:gd name="T8" fmla="*/ 2195 w 2419"/>
                <a:gd name="T9" fmla="*/ 502 h 2725"/>
                <a:gd name="T10" fmla="*/ 2316 w 2419"/>
                <a:gd name="T11" fmla="*/ 710 h 2725"/>
                <a:gd name="T12" fmla="*/ 2393 w 2419"/>
                <a:gd name="T13" fmla="*/ 942 h 2725"/>
                <a:gd name="T14" fmla="*/ 2419 w 2419"/>
                <a:gd name="T15" fmla="*/ 1193 h 2725"/>
                <a:gd name="T16" fmla="*/ 2395 w 2419"/>
                <a:gd name="T17" fmla="*/ 1432 h 2725"/>
                <a:gd name="T18" fmla="*/ 2325 w 2419"/>
                <a:gd name="T19" fmla="*/ 1654 h 2725"/>
                <a:gd name="T20" fmla="*/ 2214 w 2419"/>
                <a:gd name="T21" fmla="*/ 1856 h 2725"/>
                <a:gd name="T22" fmla="*/ 2121 w 2419"/>
                <a:gd name="T23" fmla="*/ 1977 h 2725"/>
                <a:gd name="T24" fmla="*/ 2057 w 2419"/>
                <a:gd name="T25" fmla="*/ 2043 h 2725"/>
                <a:gd name="T26" fmla="*/ 1973 w 2419"/>
                <a:gd name="T27" fmla="*/ 2155 h 2725"/>
                <a:gd name="T28" fmla="*/ 1898 w 2419"/>
                <a:gd name="T29" fmla="*/ 2294 h 2725"/>
                <a:gd name="T30" fmla="*/ 1840 w 2419"/>
                <a:gd name="T31" fmla="*/ 2465 h 2725"/>
                <a:gd name="T32" fmla="*/ 1797 w 2419"/>
                <a:gd name="T33" fmla="*/ 2569 h 2725"/>
                <a:gd name="T34" fmla="*/ 1727 w 2419"/>
                <a:gd name="T35" fmla="*/ 2501 h 2725"/>
                <a:gd name="T36" fmla="*/ 1629 w 2419"/>
                <a:gd name="T37" fmla="*/ 2476 h 2725"/>
                <a:gd name="T38" fmla="*/ 1484 w 2419"/>
                <a:gd name="T39" fmla="*/ 1814 h 2725"/>
                <a:gd name="T40" fmla="*/ 1458 w 2419"/>
                <a:gd name="T41" fmla="*/ 1697 h 2725"/>
                <a:gd name="T42" fmla="*/ 1390 w 2419"/>
                <a:gd name="T43" fmla="*/ 1607 h 2725"/>
                <a:gd name="T44" fmla="*/ 1289 w 2419"/>
                <a:gd name="T45" fmla="*/ 1550 h 2725"/>
                <a:gd name="T46" fmla="*/ 1169 w 2419"/>
                <a:gd name="T47" fmla="*/ 1541 h 2725"/>
                <a:gd name="T48" fmla="*/ 1060 w 2419"/>
                <a:gd name="T49" fmla="*/ 1583 h 2725"/>
                <a:gd name="T50" fmla="*/ 979 w 2419"/>
                <a:gd name="T51" fmla="*/ 1664 h 2725"/>
                <a:gd name="T52" fmla="*/ 937 w 2419"/>
                <a:gd name="T53" fmla="*/ 1773 h 2725"/>
                <a:gd name="T54" fmla="*/ 755 w 2419"/>
                <a:gd name="T55" fmla="*/ 2627 h 2725"/>
                <a:gd name="T56" fmla="*/ 670 w 2419"/>
                <a:gd name="T57" fmla="*/ 2663 h 2725"/>
                <a:gd name="T58" fmla="*/ 616 w 2419"/>
                <a:gd name="T59" fmla="*/ 2725 h 2725"/>
                <a:gd name="T60" fmla="*/ 587 w 2419"/>
                <a:gd name="T61" fmla="*/ 2512 h 2725"/>
                <a:gd name="T62" fmla="*/ 535 w 2419"/>
                <a:gd name="T63" fmla="*/ 2336 h 2725"/>
                <a:gd name="T64" fmla="*/ 468 w 2419"/>
                <a:gd name="T65" fmla="*/ 2192 h 2725"/>
                <a:gd name="T66" fmla="*/ 388 w 2419"/>
                <a:gd name="T67" fmla="*/ 2076 h 2725"/>
                <a:gd name="T68" fmla="*/ 299 w 2419"/>
                <a:gd name="T69" fmla="*/ 1978 h 2725"/>
                <a:gd name="T70" fmla="*/ 249 w 2419"/>
                <a:gd name="T71" fmla="*/ 1919 h 2725"/>
                <a:gd name="T72" fmla="*/ 126 w 2419"/>
                <a:gd name="T73" fmla="*/ 1725 h 2725"/>
                <a:gd name="T74" fmla="*/ 43 w 2419"/>
                <a:gd name="T75" fmla="*/ 1509 h 2725"/>
                <a:gd name="T76" fmla="*/ 3 w 2419"/>
                <a:gd name="T77" fmla="*/ 1274 h 2725"/>
                <a:gd name="T78" fmla="*/ 12 w 2419"/>
                <a:gd name="T79" fmla="*/ 1024 h 2725"/>
                <a:gd name="T80" fmla="*/ 72 w 2419"/>
                <a:gd name="T81" fmla="*/ 785 h 2725"/>
                <a:gd name="T82" fmla="*/ 179 w 2419"/>
                <a:gd name="T83" fmla="*/ 568 h 2725"/>
                <a:gd name="T84" fmla="*/ 326 w 2419"/>
                <a:gd name="T85" fmla="*/ 378 h 2725"/>
                <a:gd name="T86" fmla="*/ 508 w 2419"/>
                <a:gd name="T87" fmla="*/ 220 h 2725"/>
                <a:gd name="T88" fmla="*/ 719 w 2419"/>
                <a:gd name="T89" fmla="*/ 102 h 2725"/>
                <a:gd name="T90" fmla="*/ 956 w 2419"/>
                <a:gd name="T91" fmla="*/ 27 h 2725"/>
                <a:gd name="T92" fmla="*/ 1208 w 2419"/>
                <a:gd name="T93" fmla="*/ 0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9" h="2725">
                  <a:moveTo>
                    <a:pt x="1208" y="0"/>
                  </a:moveTo>
                  <a:lnTo>
                    <a:pt x="1296" y="3"/>
                  </a:lnTo>
                  <a:lnTo>
                    <a:pt x="1381" y="12"/>
                  </a:lnTo>
                  <a:lnTo>
                    <a:pt x="1463" y="27"/>
                  </a:lnTo>
                  <a:lnTo>
                    <a:pt x="1545" y="46"/>
                  </a:lnTo>
                  <a:lnTo>
                    <a:pt x="1623" y="71"/>
                  </a:lnTo>
                  <a:lnTo>
                    <a:pt x="1699" y="102"/>
                  </a:lnTo>
                  <a:lnTo>
                    <a:pt x="1772" y="137"/>
                  </a:lnTo>
                  <a:lnTo>
                    <a:pt x="1843" y="176"/>
                  </a:lnTo>
                  <a:lnTo>
                    <a:pt x="1911" y="220"/>
                  </a:lnTo>
                  <a:lnTo>
                    <a:pt x="1975" y="269"/>
                  </a:lnTo>
                  <a:lnTo>
                    <a:pt x="2036" y="321"/>
                  </a:lnTo>
                  <a:lnTo>
                    <a:pt x="2093" y="378"/>
                  </a:lnTo>
                  <a:lnTo>
                    <a:pt x="2146" y="438"/>
                  </a:lnTo>
                  <a:lnTo>
                    <a:pt x="2195" y="502"/>
                  </a:lnTo>
                  <a:lnTo>
                    <a:pt x="2240" y="568"/>
                  </a:lnTo>
                  <a:lnTo>
                    <a:pt x="2280" y="638"/>
                  </a:lnTo>
                  <a:lnTo>
                    <a:pt x="2316" y="710"/>
                  </a:lnTo>
                  <a:lnTo>
                    <a:pt x="2347" y="785"/>
                  </a:lnTo>
                  <a:lnTo>
                    <a:pt x="2372" y="863"/>
                  </a:lnTo>
                  <a:lnTo>
                    <a:pt x="2393" y="942"/>
                  </a:lnTo>
                  <a:lnTo>
                    <a:pt x="2407" y="1024"/>
                  </a:lnTo>
                  <a:lnTo>
                    <a:pt x="2416" y="1108"/>
                  </a:lnTo>
                  <a:lnTo>
                    <a:pt x="2419" y="1193"/>
                  </a:lnTo>
                  <a:lnTo>
                    <a:pt x="2416" y="1274"/>
                  </a:lnTo>
                  <a:lnTo>
                    <a:pt x="2408" y="1354"/>
                  </a:lnTo>
                  <a:lnTo>
                    <a:pt x="2395" y="1432"/>
                  </a:lnTo>
                  <a:lnTo>
                    <a:pt x="2376" y="1509"/>
                  </a:lnTo>
                  <a:lnTo>
                    <a:pt x="2353" y="1583"/>
                  </a:lnTo>
                  <a:lnTo>
                    <a:pt x="2325" y="1654"/>
                  </a:lnTo>
                  <a:lnTo>
                    <a:pt x="2293" y="1725"/>
                  </a:lnTo>
                  <a:lnTo>
                    <a:pt x="2256" y="1792"/>
                  </a:lnTo>
                  <a:lnTo>
                    <a:pt x="2214" y="1856"/>
                  </a:lnTo>
                  <a:lnTo>
                    <a:pt x="2169" y="1919"/>
                  </a:lnTo>
                  <a:lnTo>
                    <a:pt x="2121" y="1977"/>
                  </a:lnTo>
                  <a:lnTo>
                    <a:pt x="2121" y="1977"/>
                  </a:lnTo>
                  <a:lnTo>
                    <a:pt x="2119" y="1978"/>
                  </a:lnTo>
                  <a:lnTo>
                    <a:pt x="2089" y="2011"/>
                  </a:lnTo>
                  <a:lnTo>
                    <a:pt x="2057" y="2043"/>
                  </a:lnTo>
                  <a:lnTo>
                    <a:pt x="2029" y="2078"/>
                  </a:lnTo>
                  <a:lnTo>
                    <a:pt x="2000" y="2115"/>
                  </a:lnTo>
                  <a:lnTo>
                    <a:pt x="1973" y="2155"/>
                  </a:lnTo>
                  <a:lnTo>
                    <a:pt x="1947" y="2198"/>
                  </a:lnTo>
                  <a:lnTo>
                    <a:pt x="1922" y="2244"/>
                  </a:lnTo>
                  <a:lnTo>
                    <a:pt x="1898" y="2294"/>
                  </a:lnTo>
                  <a:lnTo>
                    <a:pt x="1877" y="2347"/>
                  </a:lnTo>
                  <a:lnTo>
                    <a:pt x="1858" y="2404"/>
                  </a:lnTo>
                  <a:lnTo>
                    <a:pt x="1840" y="2465"/>
                  </a:lnTo>
                  <a:lnTo>
                    <a:pt x="1825" y="2531"/>
                  </a:lnTo>
                  <a:lnTo>
                    <a:pt x="1813" y="2600"/>
                  </a:lnTo>
                  <a:lnTo>
                    <a:pt x="1797" y="2569"/>
                  </a:lnTo>
                  <a:lnTo>
                    <a:pt x="1778" y="2543"/>
                  </a:lnTo>
                  <a:lnTo>
                    <a:pt x="1754" y="2519"/>
                  </a:lnTo>
                  <a:lnTo>
                    <a:pt x="1727" y="2501"/>
                  </a:lnTo>
                  <a:lnTo>
                    <a:pt x="1697" y="2487"/>
                  </a:lnTo>
                  <a:lnTo>
                    <a:pt x="1664" y="2478"/>
                  </a:lnTo>
                  <a:lnTo>
                    <a:pt x="1629" y="2476"/>
                  </a:lnTo>
                  <a:lnTo>
                    <a:pt x="1595" y="2478"/>
                  </a:lnTo>
                  <a:lnTo>
                    <a:pt x="1484" y="2498"/>
                  </a:lnTo>
                  <a:lnTo>
                    <a:pt x="1484" y="1814"/>
                  </a:lnTo>
                  <a:lnTo>
                    <a:pt x="1481" y="1773"/>
                  </a:lnTo>
                  <a:lnTo>
                    <a:pt x="1472" y="1734"/>
                  </a:lnTo>
                  <a:lnTo>
                    <a:pt x="1458" y="1697"/>
                  </a:lnTo>
                  <a:lnTo>
                    <a:pt x="1440" y="1664"/>
                  </a:lnTo>
                  <a:lnTo>
                    <a:pt x="1416" y="1633"/>
                  </a:lnTo>
                  <a:lnTo>
                    <a:pt x="1390" y="1607"/>
                  </a:lnTo>
                  <a:lnTo>
                    <a:pt x="1358" y="1583"/>
                  </a:lnTo>
                  <a:lnTo>
                    <a:pt x="1325" y="1565"/>
                  </a:lnTo>
                  <a:lnTo>
                    <a:pt x="1289" y="1550"/>
                  </a:lnTo>
                  <a:lnTo>
                    <a:pt x="1250" y="1541"/>
                  </a:lnTo>
                  <a:lnTo>
                    <a:pt x="1208" y="1539"/>
                  </a:lnTo>
                  <a:lnTo>
                    <a:pt x="1169" y="1541"/>
                  </a:lnTo>
                  <a:lnTo>
                    <a:pt x="1130" y="1550"/>
                  </a:lnTo>
                  <a:lnTo>
                    <a:pt x="1093" y="1565"/>
                  </a:lnTo>
                  <a:lnTo>
                    <a:pt x="1060" y="1583"/>
                  </a:lnTo>
                  <a:lnTo>
                    <a:pt x="1029" y="1607"/>
                  </a:lnTo>
                  <a:lnTo>
                    <a:pt x="1003" y="1633"/>
                  </a:lnTo>
                  <a:lnTo>
                    <a:pt x="979" y="1664"/>
                  </a:lnTo>
                  <a:lnTo>
                    <a:pt x="961" y="1697"/>
                  </a:lnTo>
                  <a:lnTo>
                    <a:pt x="947" y="1734"/>
                  </a:lnTo>
                  <a:lnTo>
                    <a:pt x="937" y="1773"/>
                  </a:lnTo>
                  <a:lnTo>
                    <a:pt x="935" y="1814"/>
                  </a:lnTo>
                  <a:lnTo>
                    <a:pt x="935" y="2595"/>
                  </a:lnTo>
                  <a:lnTo>
                    <a:pt x="755" y="2627"/>
                  </a:lnTo>
                  <a:lnTo>
                    <a:pt x="725" y="2634"/>
                  </a:lnTo>
                  <a:lnTo>
                    <a:pt x="697" y="2646"/>
                  </a:lnTo>
                  <a:lnTo>
                    <a:pt x="670" y="2663"/>
                  </a:lnTo>
                  <a:lnTo>
                    <a:pt x="648" y="2684"/>
                  </a:lnTo>
                  <a:lnTo>
                    <a:pt x="628" y="2708"/>
                  </a:lnTo>
                  <a:lnTo>
                    <a:pt x="616" y="2725"/>
                  </a:lnTo>
                  <a:lnTo>
                    <a:pt x="609" y="2650"/>
                  </a:lnTo>
                  <a:lnTo>
                    <a:pt x="599" y="2579"/>
                  </a:lnTo>
                  <a:lnTo>
                    <a:pt x="587" y="2512"/>
                  </a:lnTo>
                  <a:lnTo>
                    <a:pt x="572" y="2449"/>
                  </a:lnTo>
                  <a:lnTo>
                    <a:pt x="554" y="2391"/>
                  </a:lnTo>
                  <a:lnTo>
                    <a:pt x="535" y="2336"/>
                  </a:lnTo>
                  <a:lnTo>
                    <a:pt x="515" y="2285"/>
                  </a:lnTo>
                  <a:lnTo>
                    <a:pt x="491" y="2237"/>
                  </a:lnTo>
                  <a:lnTo>
                    <a:pt x="468" y="2192"/>
                  </a:lnTo>
                  <a:lnTo>
                    <a:pt x="442" y="2151"/>
                  </a:lnTo>
                  <a:lnTo>
                    <a:pt x="416" y="2112"/>
                  </a:lnTo>
                  <a:lnTo>
                    <a:pt x="388" y="2076"/>
                  </a:lnTo>
                  <a:lnTo>
                    <a:pt x="360" y="2042"/>
                  </a:lnTo>
                  <a:lnTo>
                    <a:pt x="329" y="2010"/>
                  </a:lnTo>
                  <a:lnTo>
                    <a:pt x="299" y="1978"/>
                  </a:lnTo>
                  <a:lnTo>
                    <a:pt x="298" y="1977"/>
                  </a:lnTo>
                  <a:lnTo>
                    <a:pt x="298" y="1977"/>
                  </a:lnTo>
                  <a:lnTo>
                    <a:pt x="249" y="1919"/>
                  </a:lnTo>
                  <a:lnTo>
                    <a:pt x="204" y="1856"/>
                  </a:lnTo>
                  <a:lnTo>
                    <a:pt x="163" y="1792"/>
                  </a:lnTo>
                  <a:lnTo>
                    <a:pt x="126" y="1725"/>
                  </a:lnTo>
                  <a:lnTo>
                    <a:pt x="94" y="1654"/>
                  </a:lnTo>
                  <a:lnTo>
                    <a:pt x="66" y="1583"/>
                  </a:lnTo>
                  <a:lnTo>
                    <a:pt x="43" y="1509"/>
                  </a:lnTo>
                  <a:lnTo>
                    <a:pt x="24" y="1432"/>
                  </a:lnTo>
                  <a:lnTo>
                    <a:pt x="11" y="1354"/>
                  </a:lnTo>
                  <a:lnTo>
                    <a:pt x="3" y="1274"/>
                  </a:lnTo>
                  <a:lnTo>
                    <a:pt x="0" y="1193"/>
                  </a:lnTo>
                  <a:lnTo>
                    <a:pt x="3" y="1108"/>
                  </a:lnTo>
                  <a:lnTo>
                    <a:pt x="12" y="1024"/>
                  </a:lnTo>
                  <a:lnTo>
                    <a:pt x="26" y="942"/>
                  </a:lnTo>
                  <a:lnTo>
                    <a:pt x="47" y="863"/>
                  </a:lnTo>
                  <a:lnTo>
                    <a:pt x="72" y="785"/>
                  </a:lnTo>
                  <a:lnTo>
                    <a:pt x="103" y="710"/>
                  </a:lnTo>
                  <a:lnTo>
                    <a:pt x="139" y="638"/>
                  </a:lnTo>
                  <a:lnTo>
                    <a:pt x="179" y="568"/>
                  </a:lnTo>
                  <a:lnTo>
                    <a:pt x="224" y="502"/>
                  </a:lnTo>
                  <a:lnTo>
                    <a:pt x="273" y="438"/>
                  </a:lnTo>
                  <a:lnTo>
                    <a:pt x="326" y="378"/>
                  </a:lnTo>
                  <a:lnTo>
                    <a:pt x="383" y="321"/>
                  </a:lnTo>
                  <a:lnTo>
                    <a:pt x="444" y="269"/>
                  </a:lnTo>
                  <a:lnTo>
                    <a:pt x="508" y="220"/>
                  </a:lnTo>
                  <a:lnTo>
                    <a:pt x="576" y="176"/>
                  </a:lnTo>
                  <a:lnTo>
                    <a:pt x="646" y="137"/>
                  </a:lnTo>
                  <a:lnTo>
                    <a:pt x="719" y="102"/>
                  </a:lnTo>
                  <a:lnTo>
                    <a:pt x="796" y="71"/>
                  </a:lnTo>
                  <a:lnTo>
                    <a:pt x="874" y="46"/>
                  </a:lnTo>
                  <a:lnTo>
                    <a:pt x="956" y="27"/>
                  </a:lnTo>
                  <a:lnTo>
                    <a:pt x="1038" y="12"/>
                  </a:lnTo>
                  <a:lnTo>
                    <a:pt x="1123" y="3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5349082" y="1729246"/>
            <a:ext cx="6405958" cy="1605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123VIETNAMESE is a Vietnamese language training center that was founded in 2010 by a teacher group from Hanoi University of Education and University of Languages &amp; International Studies.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884985" y="3205556"/>
            <a:ext cx="5870055" cy="283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website supports user in studying through video call with lecture, which is flexible in time for students</a:t>
            </a:r>
            <a:r>
              <a:rPr lang="en-US" sz="18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diverse online lessons are classified based on level of difficulty and purposes (for academy, research or travelling). 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 </a:t>
            </a:r>
            <a:endParaRPr lang="en-US" sz="2400" smtClean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website charges course fee.</a:t>
            </a:r>
          </a:p>
        </p:txBody>
      </p:sp>
    </p:spTree>
    <p:extLst>
      <p:ext uri="{BB962C8B-B14F-4D97-AF65-F5344CB8AC3E}">
        <p14:creationId xmlns:p14="http://schemas.microsoft.com/office/powerpoint/2010/main" val="55267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6. </a:t>
            </a:r>
            <a:r>
              <a:rPr lang="ja-JP" altLang="en-US" sz="4000">
                <a:solidFill>
                  <a:schemeClr val="bg1"/>
                </a:solidFill>
              </a:rPr>
              <a:t>プロジェクト結果  </a:t>
            </a:r>
            <a:r>
              <a:rPr lang="en-US" altLang="ja-JP" sz="4000">
                <a:solidFill>
                  <a:schemeClr val="bg1"/>
                </a:solidFill>
              </a:rPr>
              <a:t>Project Result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2707" y="2436784"/>
            <a:ext cx="108438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with Google+, Facebook, Twister.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Expand server to increase number of users.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Commercialized product.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 game in website to additional support for learning Vietnamese.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 more popular language.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Better support on the phone.</a:t>
            </a:r>
          </a:p>
        </p:txBody>
      </p:sp>
      <p:sp>
        <p:nvSpPr>
          <p:cNvPr id="9" name="Rectangle 8"/>
          <p:cNvSpPr/>
          <p:nvPr/>
        </p:nvSpPr>
        <p:spPr>
          <a:xfrm>
            <a:off x="322105" y="1333312"/>
            <a:ext cx="4472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à coins arrondis 10"/>
          <p:cNvSpPr/>
          <p:nvPr/>
        </p:nvSpPr>
        <p:spPr>
          <a:xfrm>
            <a:off x="415890" y="1402388"/>
            <a:ext cx="4496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将来 に 期待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in Future</a:t>
            </a:r>
          </a:p>
        </p:txBody>
      </p:sp>
    </p:spTree>
    <p:extLst>
      <p:ext uri="{BB962C8B-B14F-4D97-AF65-F5344CB8AC3E}">
        <p14:creationId xmlns:p14="http://schemas.microsoft.com/office/powerpoint/2010/main" val="1753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6. </a:t>
            </a:r>
            <a:r>
              <a:rPr lang="ja-JP" altLang="en-US" sz="4000">
                <a:solidFill>
                  <a:schemeClr val="bg1"/>
                </a:solidFill>
              </a:rPr>
              <a:t>プロジェクト結果  </a:t>
            </a:r>
            <a:r>
              <a:rPr lang="en-US" altLang="ja-JP" sz="4000">
                <a:solidFill>
                  <a:schemeClr val="bg1"/>
                </a:solidFill>
              </a:rPr>
              <a:t>Project Result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3881" y="2319553"/>
            <a:ext cx="108555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Working in group and working individual.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open to get the better opinions from other member.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 time and make the plan.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 and resolve conflicts between members.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coding skill with new technology.</a:t>
            </a:r>
            <a:endParaRPr lang="en-US" sz="240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2105" y="1333312"/>
            <a:ext cx="4472634" cy="50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10"/>
          <p:cNvSpPr/>
          <p:nvPr/>
        </p:nvSpPr>
        <p:spPr>
          <a:xfrm>
            <a:off x="415890" y="1402388"/>
            <a:ext cx="4496080" cy="502569"/>
          </a:xfrm>
          <a:prstGeom prst="roundRect">
            <a:avLst>
              <a:gd name="adj" fmla="val 1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学んだ教訓  </a:t>
            </a:r>
            <a:r>
              <a:rPr kumimoji="1" lang="en-US" altLang="ja-JP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Lessons Learnt</a:t>
            </a:r>
          </a:p>
        </p:txBody>
      </p:sp>
    </p:spTree>
    <p:extLst>
      <p:ext uri="{BB962C8B-B14F-4D97-AF65-F5344CB8AC3E}">
        <p14:creationId xmlns:p14="http://schemas.microsoft.com/office/powerpoint/2010/main" val="169291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7. </a:t>
            </a:r>
            <a:r>
              <a:rPr lang="ja-JP" altLang="en-US" sz="4000">
                <a:solidFill>
                  <a:schemeClr val="bg1"/>
                </a:solidFill>
              </a:rPr>
              <a:t>デモ  </a:t>
            </a:r>
            <a:r>
              <a:rPr lang="en-US" altLang="ja-JP" sz="4000">
                <a:solidFill>
                  <a:schemeClr val="bg1"/>
                </a:solidFill>
              </a:rPr>
              <a:t>Demo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0" y="1301263"/>
            <a:ext cx="11713619" cy="49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>
                <a:solidFill>
                  <a:schemeClr val="bg1"/>
                </a:solidFill>
              </a:rPr>
              <a:t>8. </a:t>
            </a:r>
            <a:r>
              <a:rPr lang="ja-JP" altLang="en-US" sz="4000">
                <a:solidFill>
                  <a:schemeClr val="bg1"/>
                </a:solidFill>
              </a:rPr>
              <a:t>質問と回答  </a:t>
            </a:r>
            <a:r>
              <a:rPr lang="en-US" altLang="ja-JP" sz="4000">
                <a:solidFill>
                  <a:schemeClr val="bg1"/>
                </a:solidFill>
              </a:rPr>
              <a:t>Q &amp; A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51" y="1571797"/>
            <a:ext cx="777142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99" y="2338079"/>
            <a:ext cx="38100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3" name="Rectangle 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導入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6" name="Rectangle 5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302550"/>
            <a:ext cx="1219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1.2.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在のウェブサ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ト  </a:t>
            </a:r>
            <a:r>
              <a:rPr lang="en-US" altLang="ja-JP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Websites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smtClean="0">
                <a:solidFill>
                  <a:schemeClr val="bg1"/>
                </a:solidFill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660" y="1625989"/>
            <a:ext cx="4975761" cy="4653926"/>
          </a:xfrm>
          <a:prstGeom prst="rect">
            <a:avLst/>
          </a:prstGeom>
          <a:blipFill dpi="0" rotWithShape="1">
            <a:blip r:embed="rId3"/>
            <a:srcRect/>
            <a:stretch>
              <a:fillRect r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6660" y="3024553"/>
            <a:ext cx="4975761" cy="3255359"/>
          </a:xfrm>
          <a:prstGeom prst="rect">
            <a:avLst/>
          </a:prstGeom>
          <a:gradFill flip="none" rotWithShape="1">
            <a:gsLst>
              <a:gs pos="7000">
                <a:schemeClr val="accent4">
                  <a:lumMod val="50000"/>
                  <a:alpha val="78000"/>
                </a:schemeClr>
              </a:gs>
              <a:gs pos="50000">
                <a:schemeClr val="accent4">
                  <a:lumMod val="75000"/>
                  <a:alpha val="50000"/>
                </a:schemeClr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l-lingo.com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9"/>
          <p:cNvGrpSpPr>
            <a:grpSpLocks noChangeAspect="1"/>
          </p:cNvGrpSpPr>
          <p:nvPr/>
        </p:nvGrpSpPr>
        <p:grpSpPr bwMode="auto">
          <a:xfrm>
            <a:off x="6419369" y="5015222"/>
            <a:ext cx="639762" cy="890587"/>
            <a:chOff x="3977" y="3069"/>
            <a:chExt cx="403" cy="561"/>
          </a:xfrm>
          <a:solidFill>
            <a:schemeClr val="bg1"/>
          </a:solidFill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155" y="3348"/>
              <a:ext cx="46" cy="149"/>
            </a:xfrm>
            <a:custGeom>
              <a:avLst/>
              <a:gdLst>
                <a:gd name="T0" fmla="*/ 136 w 275"/>
                <a:gd name="T1" fmla="*/ 0 h 894"/>
                <a:gd name="T2" fmla="*/ 165 w 275"/>
                <a:gd name="T3" fmla="*/ 3 h 894"/>
                <a:gd name="T4" fmla="*/ 190 w 275"/>
                <a:gd name="T5" fmla="*/ 11 h 894"/>
                <a:gd name="T6" fmla="*/ 214 w 275"/>
                <a:gd name="T7" fmla="*/ 23 h 894"/>
                <a:gd name="T8" fmla="*/ 234 w 275"/>
                <a:gd name="T9" fmla="*/ 41 h 894"/>
                <a:gd name="T10" fmla="*/ 252 w 275"/>
                <a:gd name="T11" fmla="*/ 61 h 894"/>
                <a:gd name="T12" fmla="*/ 264 w 275"/>
                <a:gd name="T13" fmla="*/ 85 h 894"/>
                <a:gd name="T14" fmla="*/ 272 w 275"/>
                <a:gd name="T15" fmla="*/ 110 h 894"/>
                <a:gd name="T16" fmla="*/ 275 w 275"/>
                <a:gd name="T17" fmla="*/ 138 h 894"/>
                <a:gd name="T18" fmla="*/ 275 w 275"/>
                <a:gd name="T19" fmla="*/ 845 h 894"/>
                <a:gd name="T20" fmla="*/ 0 w 275"/>
                <a:gd name="T21" fmla="*/ 894 h 894"/>
                <a:gd name="T22" fmla="*/ 0 w 275"/>
                <a:gd name="T23" fmla="*/ 138 h 894"/>
                <a:gd name="T24" fmla="*/ 3 w 275"/>
                <a:gd name="T25" fmla="*/ 110 h 894"/>
                <a:gd name="T26" fmla="*/ 11 w 275"/>
                <a:gd name="T27" fmla="*/ 85 h 894"/>
                <a:gd name="T28" fmla="*/ 23 w 275"/>
                <a:gd name="T29" fmla="*/ 61 h 894"/>
                <a:gd name="T30" fmla="*/ 41 w 275"/>
                <a:gd name="T31" fmla="*/ 41 h 894"/>
                <a:gd name="T32" fmla="*/ 61 w 275"/>
                <a:gd name="T33" fmla="*/ 23 h 894"/>
                <a:gd name="T34" fmla="*/ 85 w 275"/>
                <a:gd name="T35" fmla="*/ 11 h 894"/>
                <a:gd name="T36" fmla="*/ 110 w 275"/>
                <a:gd name="T37" fmla="*/ 3 h 894"/>
                <a:gd name="T38" fmla="*/ 136 w 275"/>
                <a:gd name="T3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94">
                  <a:moveTo>
                    <a:pt x="136" y="0"/>
                  </a:moveTo>
                  <a:lnTo>
                    <a:pt x="165" y="3"/>
                  </a:lnTo>
                  <a:lnTo>
                    <a:pt x="190" y="11"/>
                  </a:lnTo>
                  <a:lnTo>
                    <a:pt x="214" y="23"/>
                  </a:lnTo>
                  <a:lnTo>
                    <a:pt x="234" y="41"/>
                  </a:lnTo>
                  <a:lnTo>
                    <a:pt x="252" y="61"/>
                  </a:lnTo>
                  <a:lnTo>
                    <a:pt x="264" y="85"/>
                  </a:lnTo>
                  <a:lnTo>
                    <a:pt x="272" y="110"/>
                  </a:lnTo>
                  <a:lnTo>
                    <a:pt x="275" y="138"/>
                  </a:lnTo>
                  <a:lnTo>
                    <a:pt x="275" y="845"/>
                  </a:lnTo>
                  <a:lnTo>
                    <a:pt x="0" y="894"/>
                  </a:lnTo>
                  <a:lnTo>
                    <a:pt x="0" y="138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3" y="61"/>
                  </a:lnTo>
                  <a:lnTo>
                    <a:pt x="41" y="41"/>
                  </a:lnTo>
                  <a:lnTo>
                    <a:pt x="61" y="23"/>
                  </a:lnTo>
                  <a:lnTo>
                    <a:pt x="85" y="11"/>
                  </a:lnTo>
                  <a:lnTo>
                    <a:pt x="110" y="3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4105" y="3550"/>
              <a:ext cx="146" cy="42"/>
            </a:xfrm>
            <a:custGeom>
              <a:avLst/>
              <a:gdLst>
                <a:gd name="T0" fmla="*/ 817 w 877"/>
                <a:gd name="T1" fmla="*/ 0 h 255"/>
                <a:gd name="T2" fmla="*/ 833 w 877"/>
                <a:gd name="T3" fmla="*/ 3 h 255"/>
                <a:gd name="T4" fmla="*/ 848 w 877"/>
                <a:gd name="T5" fmla="*/ 9 h 255"/>
                <a:gd name="T6" fmla="*/ 861 w 877"/>
                <a:gd name="T7" fmla="*/ 20 h 255"/>
                <a:gd name="T8" fmla="*/ 871 w 877"/>
                <a:gd name="T9" fmla="*/ 33 h 255"/>
                <a:gd name="T10" fmla="*/ 876 w 877"/>
                <a:gd name="T11" fmla="*/ 51 h 255"/>
                <a:gd name="T12" fmla="*/ 877 w 877"/>
                <a:gd name="T13" fmla="*/ 67 h 255"/>
                <a:gd name="T14" fmla="*/ 873 w 877"/>
                <a:gd name="T15" fmla="*/ 82 h 255"/>
                <a:gd name="T16" fmla="*/ 865 w 877"/>
                <a:gd name="T17" fmla="*/ 95 h 255"/>
                <a:gd name="T18" fmla="*/ 855 w 877"/>
                <a:gd name="T19" fmla="*/ 108 h 255"/>
                <a:gd name="T20" fmla="*/ 842 w 877"/>
                <a:gd name="T21" fmla="*/ 116 h 255"/>
                <a:gd name="T22" fmla="*/ 827 w 877"/>
                <a:gd name="T23" fmla="*/ 121 h 255"/>
                <a:gd name="T24" fmla="*/ 72 w 877"/>
                <a:gd name="T25" fmla="*/ 255 h 255"/>
                <a:gd name="T26" fmla="*/ 66 w 877"/>
                <a:gd name="T27" fmla="*/ 255 h 255"/>
                <a:gd name="T28" fmla="*/ 60 w 877"/>
                <a:gd name="T29" fmla="*/ 255 h 255"/>
                <a:gd name="T30" fmla="*/ 44 w 877"/>
                <a:gd name="T31" fmla="*/ 253 h 255"/>
                <a:gd name="T32" fmla="*/ 29 w 877"/>
                <a:gd name="T33" fmla="*/ 245 h 255"/>
                <a:gd name="T34" fmla="*/ 16 w 877"/>
                <a:gd name="T35" fmla="*/ 235 h 255"/>
                <a:gd name="T36" fmla="*/ 6 w 877"/>
                <a:gd name="T37" fmla="*/ 221 h 255"/>
                <a:gd name="T38" fmla="*/ 1 w 877"/>
                <a:gd name="T39" fmla="*/ 205 h 255"/>
                <a:gd name="T40" fmla="*/ 0 w 877"/>
                <a:gd name="T41" fmla="*/ 188 h 255"/>
                <a:gd name="T42" fmla="*/ 3 w 877"/>
                <a:gd name="T43" fmla="*/ 173 h 255"/>
                <a:gd name="T44" fmla="*/ 11 w 877"/>
                <a:gd name="T45" fmla="*/ 159 h 255"/>
                <a:gd name="T46" fmla="*/ 22 w 877"/>
                <a:gd name="T47" fmla="*/ 147 h 255"/>
                <a:gd name="T48" fmla="*/ 35 w 877"/>
                <a:gd name="T49" fmla="*/ 139 h 255"/>
                <a:gd name="T50" fmla="*/ 50 w 877"/>
                <a:gd name="T51" fmla="*/ 134 h 255"/>
                <a:gd name="T52" fmla="*/ 805 w 877"/>
                <a:gd name="T53" fmla="*/ 1 h 255"/>
                <a:gd name="T54" fmla="*/ 810 w 877"/>
                <a:gd name="T55" fmla="*/ 1 h 255"/>
                <a:gd name="T56" fmla="*/ 817 w 877"/>
                <a:gd name="T5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7" h="255">
                  <a:moveTo>
                    <a:pt x="817" y="0"/>
                  </a:moveTo>
                  <a:lnTo>
                    <a:pt x="833" y="3"/>
                  </a:lnTo>
                  <a:lnTo>
                    <a:pt x="848" y="9"/>
                  </a:lnTo>
                  <a:lnTo>
                    <a:pt x="861" y="20"/>
                  </a:lnTo>
                  <a:lnTo>
                    <a:pt x="871" y="33"/>
                  </a:lnTo>
                  <a:lnTo>
                    <a:pt x="876" y="51"/>
                  </a:lnTo>
                  <a:lnTo>
                    <a:pt x="877" y="67"/>
                  </a:lnTo>
                  <a:lnTo>
                    <a:pt x="873" y="82"/>
                  </a:lnTo>
                  <a:lnTo>
                    <a:pt x="865" y="95"/>
                  </a:lnTo>
                  <a:lnTo>
                    <a:pt x="855" y="108"/>
                  </a:lnTo>
                  <a:lnTo>
                    <a:pt x="842" y="116"/>
                  </a:lnTo>
                  <a:lnTo>
                    <a:pt x="827" y="121"/>
                  </a:lnTo>
                  <a:lnTo>
                    <a:pt x="72" y="255"/>
                  </a:lnTo>
                  <a:lnTo>
                    <a:pt x="66" y="255"/>
                  </a:lnTo>
                  <a:lnTo>
                    <a:pt x="60" y="255"/>
                  </a:lnTo>
                  <a:lnTo>
                    <a:pt x="44" y="253"/>
                  </a:lnTo>
                  <a:lnTo>
                    <a:pt x="29" y="245"/>
                  </a:lnTo>
                  <a:lnTo>
                    <a:pt x="16" y="235"/>
                  </a:lnTo>
                  <a:lnTo>
                    <a:pt x="6" y="221"/>
                  </a:lnTo>
                  <a:lnTo>
                    <a:pt x="1" y="205"/>
                  </a:lnTo>
                  <a:lnTo>
                    <a:pt x="0" y="188"/>
                  </a:lnTo>
                  <a:lnTo>
                    <a:pt x="3" y="173"/>
                  </a:lnTo>
                  <a:lnTo>
                    <a:pt x="11" y="159"/>
                  </a:lnTo>
                  <a:lnTo>
                    <a:pt x="22" y="147"/>
                  </a:lnTo>
                  <a:lnTo>
                    <a:pt x="35" y="139"/>
                  </a:lnTo>
                  <a:lnTo>
                    <a:pt x="50" y="134"/>
                  </a:lnTo>
                  <a:lnTo>
                    <a:pt x="805" y="1"/>
                  </a:lnTo>
                  <a:lnTo>
                    <a:pt x="810" y="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098" y="3504"/>
              <a:ext cx="160" cy="45"/>
            </a:xfrm>
            <a:custGeom>
              <a:avLst/>
              <a:gdLst>
                <a:gd name="T0" fmla="*/ 899 w 959"/>
                <a:gd name="T1" fmla="*/ 0 h 271"/>
                <a:gd name="T2" fmla="*/ 916 w 959"/>
                <a:gd name="T3" fmla="*/ 3 h 271"/>
                <a:gd name="T4" fmla="*/ 931 w 959"/>
                <a:gd name="T5" fmla="*/ 9 h 271"/>
                <a:gd name="T6" fmla="*/ 944 w 959"/>
                <a:gd name="T7" fmla="*/ 21 h 271"/>
                <a:gd name="T8" fmla="*/ 953 w 959"/>
                <a:gd name="T9" fmla="*/ 34 h 271"/>
                <a:gd name="T10" fmla="*/ 958 w 959"/>
                <a:gd name="T11" fmla="*/ 51 h 271"/>
                <a:gd name="T12" fmla="*/ 959 w 959"/>
                <a:gd name="T13" fmla="*/ 68 h 271"/>
                <a:gd name="T14" fmla="*/ 956 w 959"/>
                <a:gd name="T15" fmla="*/ 83 h 271"/>
                <a:gd name="T16" fmla="*/ 949 w 959"/>
                <a:gd name="T17" fmla="*/ 96 h 271"/>
                <a:gd name="T18" fmla="*/ 938 w 959"/>
                <a:gd name="T19" fmla="*/ 108 h 271"/>
                <a:gd name="T20" fmla="*/ 925 w 959"/>
                <a:gd name="T21" fmla="*/ 117 h 271"/>
                <a:gd name="T22" fmla="*/ 909 w 959"/>
                <a:gd name="T23" fmla="*/ 122 h 271"/>
                <a:gd name="T24" fmla="*/ 71 w 959"/>
                <a:gd name="T25" fmla="*/ 270 h 271"/>
                <a:gd name="T26" fmla="*/ 65 w 959"/>
                <a:gd name="T27" fmla="*/ 271 h 271"/>
                <a:gd name="T28" fmla="*/ 60 w 959"/>
                <a:gd name="T29" fmla="*/ 271 h 271"/>
                <a:gd name="T30" fmla="*/ 43 w 959"/>
                <a:gd name="T31" fmla="*/ 268 h 271"/>
                <a:gd name="T32" fmla="*/ 28 w 959"/>
                <a:gd name="T33" fmla="*/ 261 h 271"/>
                <a:gd name="T34" fmla="*/ 15 w 959"/>
                <a:gd name="T35" fmla="*/ 250 h 271"/>
                <a:gd name="T36" fmla="*/ 6 w 959"/>
                <a:gd name="T37" fmla="*/ 237 h 271"/>
                <a:gd name="T38" fmla="*/ 0 w 959"/>
                <a:gd name="T39" fmla="*/ 221 h 271"/>
                <a:gd name="T40" fmla="*/ 0 w 959"/>
                <a:gd name="T41" fmla="*/ 204 h 271"/>
                <a:gd name="T42" fmla="*/ 3 w 959"/>
                <a:gd name="T43" fmla="*/ 188 h 271"/>
                <a:gd name="T44" fmla="*/ 10 w 959"/>
                <a:gd name="T45" fmla="*/ 175 h 271"/>
                <a:gd name="T46" fmla="*/ 21 w 959"/>
                <a:gd name="T47" fmla="*/ 163 h 271"/>
                <a:gd name="T48" fmla="*/ 34 w 959"/>
                <a:gd name="T49" fmla="*/ 154 h 271"/>
                <a:gd name="T50" fmla="*/ 49 w 959"/>
                <a:gd name="T51" fmla="*/ 149 h 271"/>
                <a:gd name="T52" fmla="*/ 888 w 959"/>
                <a:gd name="T53" fmla="*/ 1 h 271"/>
                <a:gd name="T54" fmla="*/ 894 w 959"/>
                <a:gd name="T55" fmla="*/ 0 h 271"/>
                <a:gd name="T56" fmla="*/ 899 w 959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9" h="271">
                  <a:moveTo>
                    <a:pt x="899" y="0"/>
                  </a:moveTo>
                  <a:lnTo>
                    <a:pt x="916" y="3"/>
                  </a:lnTo>
                  <a:lnTo>
                    <a:pt x="931" y="9"/>
                  </a:lnTo>
                  <a:lnTo>
                    <a:pt x="944" y="21"/>
                  </a:lnTo>
                  <a:lnTo>
                    <a:pt x="953" y="34"/>
                  </a:lnTo>
                  <a:lnTo>
                    <a:pt x="958" y="51"/>
                  </a:lnTo>
                  <a:lnTo>
                    <a:pt x="959" y="68"/>
                  </a:lnTo>
                  <a:lnTo>
                    <a:pt x="956" y="83"/>
                  </a:lnTo>
                  <a:lnTo>
                    <a:pt x="949" y="96"/>
                  </a:lnTo>
                  <a:lnTo>
                    <a:pt x="938" y="108"/>
                  </a:lnTo>
                  <a:lnTo>
                    <a:pt x="925" y="117"/>
                  </a:lnTo>
                  <a:lnTo>
                    <a:pt x="909" y="122"/>
                  </a:lnTo>
                  <a:lnTo>
                    <a:pt x="71" y="270"/>
                  </a:lnTo>
                  <a:lnTo>
                    <a:pt x="65" y="271"/>
                  </a:lnTo>
                  <a:lnTo>
                    <a:pt x="60" y="271"/>
                  </a:lnTo>
                  <a:lnTo>
                    <a:pt x="43" y="268"/>
                  </a:lnTo>
                  <a:lnTo>
                    <a:pt x="28" y="261"/>
                  </a:lnTo>
                  <a:lnTo>
                    <a:pt x="15" y="250"/>
                  </a:lnTo>
                  <a:lnTo>
                    <a:pt x="6" y="237"/>
                  </a:lnTo>
                  <a:lnTo>
                    <a:pt x="0" y="221"/>
                  </a:lnTo>
                  <a:lnTo>
                    <a:pt x="0" y="204"/>
                  </a:lnTo>
                  <a:lnTo>
                    <a:pt x="3" y="188"/>
                  </a:lnTo>
                  <a:lnTo>
                    <a:pt x="10" y="175"/>
                  </a:lnTo>
                  <a:lnTo>
                    <a:pt x="21" y="163"/>
                  </a:lnTo>
                  <a:lnTo>
                    <a:pt x="34" y="154"/>
                  </a:lnTo>
                  <a:lnTo>
                    <a:pt x="49" y="149"/>
                  </a:lnTo>
                  <a:lnTo>
                    <a:pt x="888" y="1"/>
                  </a:lnTo>
                  <a:lnTo>
                    <a:pt x="894" y="0"/>
                  </a:lnTo>
                  <a:lnTo>
                    <a:pt x="8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132" y="3594"/>
              <a:ext cx="109" cy="36"/>
            </a:xfrm>
            <a:custGeom>
              <a:avLst/>
              <a:gdLst>
                <a:gd name="T0" fmla="*/ 654 w 654"/>
                <a:gd name="T1" fmla="*/ 0 h 217"/>
                <a:gd name="T2" fmla="*/ 626 w 654"/>
                <a:gd name="T3" fmla="*/ 43 h 217"/>
                <a:gd name="T4" fmla="*/ 595 w 654"/>
                <a:gd name="T5" fmla="*/ 81 h 217"/>
                <a:gd name="T6" fmla="*/ 562 w 654"/>
                <a:gd name="T7" fmla="*/ 114 h 217"/>
                <a:gd name="T8" fmla="*/ 527 w 654"/>
                <a:gd name="T9" fmla="*/ 143 h 217"/>
                <a:gd name="T10" fmla="*/ 489 w 654"/>
                <a:gd name="T11" fmla="*/ 166 h 217"/>
                <a:gd name="T12" fmla="*/ 451 w 654"/>
                <a:gd name="T13" fmla="*/ 184 h 217"/>
                <a:gd name="T14" fmla="*/ 410 w 654"/>
                <a:gd name="T15" fmla="*/ 199 h 217"/>
                <a:gd name="T16" fmla="*/ 368 w 654"/>
                <a:gd name="T17" fmla="*/ 209 h 217"/>
                <a:gd name="T18" fmla="*/ 324 w 654"/>
                <a:gd name="T19" fmla="*/ 215 h 217"/>
                <a:gd name="T20" fmla="*/ 279 w 654"/>
                <a:gd name="T21" fmla="*/ 217 h 217"/>
                <a:gd name="T22" fmla="*/ 237 w 654"/>
                <a:gd name="T23" fmla="*/ 215 h 217"/>
                <a:gd name="T24" fmla="*/ 193 w 654"/>
                <a:gd name="T25" fmla="*/ 209 h 217"/>
                <a:gd name="T26" fmla="*/ 152 w 654"/>
                <a:gd name="T27" fmla="*/ 199 h 217"/>
                <a:gd name="T28" fmla="*/ 111 w 654"/>
                <a:gd name="T29" fmla="*/ 184 h 217"/>
                <a:gd name="T30" fmla="*/ 73 w 654"/>
                <a:gd name="T31" fmla="*/ 166 h 217"/>
                <a:gd name="T32" fmla="*/ 36 w 654"/>
                <a:gd name="T33" fmla="*/ 143 h 217"/>
                <a:gd name="T34" fmla="*/ 0 w 654"/>
                <a:gd name="T35" fmla="*/ 115 h 217"/>
                <a:gd name="T36" fmla="*/ 654 w 654"/>
                <a:gd name="T3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4" h="217">
                  <a:moveTo>
                    <a:pt x="654" y="0"/>
                  </a:moveTo>
                  <a:lnTo>
                    <a:pt x="626" y="43"/>
                  </a:lnTo>
                  <a:lnTo>
                    <a:pt x="595" y="81"/>
                  </a:lnTo>
                  <a:lnTo>
                    <a:pt x="562" y="114"/>
                  </a:lnTo>
                  <a:lnTo>
                    <a:pt x="527" y="143"/>
                  </a:lnTo>
                  <a:lnTo>
                    <a:pt x="489" y="166"/>
                  </a:lnTo>
                  <a:lnTo>
                    <a:pt x="451" y="184"/>
                  </a:lnTo>
                  <a:lnTo>
                    <a:pt x="410" y="199"/>
                  </a:lnTo>
                  <a:lnTo>
                    <a:pt x="368" y="209"/>
                  </a:lnTo>
                  <a:lnTo>
                    <a:pt x="324" y="215"/>
                  </a:lnTo>
                  <a:lnTo>
                    <a:pt x="279" y="217"/>
                  </a:lnTo>
                  <a:lnTo>
                    <a:pt x="237" y="215"/>
                  </a:lnTo>
                  <a:lnTo>
                    <a:pt x="193" y="209"/>
                  </a:lnTo>
                  <a:lnTo>
                    <a:pt x="152" y="199"/>
                  </a:lnTo>
                  <a:lnTo>
                    <a:pt x="111" y="184"/>
                  </a:lnTo>
                  <a:lnTo>
                    <a:pt x="73" y="166"/>
                  </a:lnTo>
                  <a:lnTo>
                    <a:pt x="36" y="143"/>
                  </a:lnTo>
                  <a:lnTo>
                    <a:pt x="0" y="115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977" y="3069"/>
              <a:ext cx="403" cy="454"/>
            </a:xfrm>
            <a:custGeom>
              <a:avLst/>
              <a:gdLst>
                <a:gd name="T0" fmla="*/ 1381 w 2419"/>
                <a:gd name="T1" fmla="*/ 12 h 2725"/>
                <a:gd name="T2" fmla="*/ 1623 w 2419"/>
                <a:gd name="T3" fmla="*/ 71 h 2725"/>
                <a:gd name="T4" fmla="*/ 1843 w 2419"/>
                <a:gd name="T5" fmla="*/ 176 h 2725"/>
                <a:gd name="T6" fmla="*/ 2036 w 2419"/>
                <a:gd name="T7" fmla="*/ 321 h 2725"/>
                <a:gd name="T8" fmla="*/ 2195 w 2419"/>
                <a:gd name="T9" fmla="*/ 502 h 2725"/>
                <a:gd name="T10" fmla="*/ 2316 w 2419"/>
                <a:gd name="T11" fmla="*/ 710 h 2725"/>
                <a:gd name="T12" fmla="*/ 2393 w 2419"/>
                <a:gd name="T13" fmla="*/ 942 h 2725"/>
                <a:gd name="T14" fmla="*/ 2419 w 2419"/>
                <a:gd name="T15" fmla="*/ 1193 h 2725"/>
                <a:gd name="T16" fmla="*/ 2395 w 2419"/>
                <a:gd name="T17" fmla="*/ 1432 h 2725"/>
                <a:gd name="T18" fmla="*/ 2325 w 2419"/>
                <a:gd name="T19" fmla="*/ 1654 h 2725"/>
                <a:gd name="T20" fmla="*/ 2214 w 2419"/>
                <a:gd name="T21" fmla="*/ 1856 h 2725"/>
                <a:gd name="T22" fmla="*/ 2121 w 2419"/>
                <a:gd name="T23" fmla="*/ 1977 h 2725"/>
                <a:gd name="T24" fmla="*/ 2057 w 2419"/>
                <a:gd name="T25" fmla="*/ 2043 h 2725"/>
                <a:gd name="T26" fmla="*/ 1973 w 2419"/>
                <a:gd name="T27" fmla="*/ 2155 h 2725"/>
                <a:gd name="T28" fmla="*/ 1898 w 2419"/>
                <a:gd name="T29" fmla="*/ 2294 h 2725"/>
                <a:gd name="T30" fmla="*/ 1840 w 2419"/>
                <a:gd name="T31" fmla="*/ 2465 h 2725"/>
                <a:gd name="T32" fmla="*/ 1797 w 2419"/>
                <a:gd name="T33" fmla="*/ 2569 h 2725"/>
                <a:gd name="T34" fmla="*/ 1727 w 2419"/>
                <a:gd name="T35" fmla="*/ 2501 h 2725"/>
                <a:gd name="T36" fmla="*/ 1629 w 2419"/>
                <a:gd name="T37" fmla="*/ 2476 h 2725"/>
                <a:gd name="T38" fmla="*/ 1484 w 2419"/>
                <a:gd name="T39" fmla="*/ 1814 h 2725"/>
                <a:gd name="T40" fmla="*/ 1458 w 2419"/>
                <a:gd name="T41" fmla="*/ 1697 h 2725"/>
                <a:gd name="T42" fmla="*/ 1390 w 2419"/>
                <a:gd name="T43" fmla="*/ 1607 h 2725"/>
                <a:gd name="T44" fmla="*/ 1289 w 2419"/>
                <a:gd name="T45" fmla="*/ 1550 h 2725"/>
                <a:gd name="T46" fmla="*/ 1169 w 2419"/>
                <a:gd name="T47" fmla="*/ 1541 h 2725"/>
                <a:gd name="T48" fmla="*/ 1060 w 2419"/>
                <a:gd name="T49" fmla="*/ 1583 h 2725"/>
                <a:gd name="T50" fmla="*/ 979 w 2419"/>
                <a:gd name="T51" fmla="*/ 1664 h 2725"/>
                <a:gd name="T52" fmla="*/ 937 w 2419"/>
                <a:gd name="T53" fmla="*/ 1773 h 2725"/>
                <a:gd name="T54" fmla="*/ 755 w 2419"/>
                <a:gd name="T55" fmla="*/ 2627 h 2725"/>
                <a:gd name="T56" fmla="*/ 670 w 2419"/>
                <a:gd name="T57" fmla="*/ 2663 h 2725"/>
                <a:gd name="T58" fmla="*/ 616 w 2419"/>
                <a:gd name="T59" fmla="*/ 2725 h 2725"/>
                <a:gd name="T60" fmla="*/ 587 w 2419"/>
                <a:gd name="T61" fmla="*/ 2512 h 2725"/>
                <a:gd name="T62" fmla="*/ 535 w 2419"/>
                <a:gd name="T63" fmla="*/ 2336 h 2725"/>
                <a:gd name="T64" fmla="*/ 468 w 2419"/>
                <a:gd name="T65" fmla="*/ 2192 h 2725"/>
                <a:gd name="T66" fmla="*/ 388 w 2419"/>
                <a:gd name="T67" fmla="*/ 2076 h 2725"/>
                <a:gd name="T68" fmla="*/ 299 w 2419"/>
                <a:gd name="T69" fmla="*/ 1978 h 2725"/>
                <a:gd name="T70" fmla="*/ 249 w 2419"/>
                <a:gd name="T71" fmla="*/ 1919 h 2725"/>
                <a:gd name="T72" fmla="*/ 126 w 2419"/>
                <a:gd name="T73" fmla="*/ 1725 h 2725"/>
                <a:gd name="T74" fmla="*/ 43 w 2419"/>
                <a:gd name="T75" fmla="*/ 1509 h 2725"/>
                <a:gd name="T76" fmla="*/ 3 w 2419"/>
                <a:gd name="T77" fmla="*/ 1274 h 2725"/>
                <a:gd name="T78" fmla="*/ 12 w 2419"/>
                <a:gd name="T79" fmla="*/ 1024 h 2725"/>
                <a:gd name="T80" fmla="*/ 72 w 2419"/>
                <a:gd name="T81" fmla="*/ 785 h 2725"/>
                <a:gd name="T82" fmla="*/ 179 w 2419"/>
                <a:gd name="T83" fmla="*/ 568 h 2725"/>
                <a:gd name="T84" fmla="*/ 326 w 2419"/>
                <a:gd name="T85" fmla="*/ 378 h 2725"/>
                <a:gd name="T86" fmla="*/ 508 w 2419"/>
                <a:gd name="T87" fmla="*/ 220 h 2725"/>
                <a:gd name="T88" fmla="*/ 719 w 2419"/>
                <a:gd name="T89" fmla="*/ 102 h 2725"/>
                <a:gd name="T90" fmla="*/ 956 w 2419"/>
                <a:gd name="T91" fmla="*/ 27 h 2725"/>
                <a:gd name="T92" fmla="*/ 1208 w 2419"/>
                <a:gd name="T93" fmla="*/ 0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9" h="2725">
                  <a:moveTo>
                    <a:pt x="1208" y="0"/>
                  </a:moveTo>
                  <a:lnTo>
                    <a:pt x="1296" y="3"/>
                  </a:lnTo>
                  <a:lnTo>
                    <a:pt x="1381" y="12"/>
                  </a:lnTo>
                  <a:lnTo>
                    <a:pt x="1463" y="27"/>
                  </a:lnTo>
                  <a:lnTo>
                    <a:pt x="1545" y="46"/>
                  </a:lnTo>
                  <a:lnTo>
                    <a:pt x="1623" y="71"/>
                  </a:lnTo>
                  <a:lnTo>
                    <a:pt x="1699" y="102"/>
                  </a:lnTo>
                  <a:lnTo>
                    <a:pt x="1772" y="137"/>
                  </a:lnTo>
                  <a:lnTo>
                    <a:pt x="1843" y="176"/>
                  </a:lnTo>
                  <a:lnTo>
                    <a:pt x="1911" y="220"/>
                  </a:lnTo>
                  <a:lnTo>
                    <a:pt x="1975" y="269"/>
                  </a:lnTo>
                  <a:lnTo>
                    <a:pt x="2036" y="321"/>
                  </a:lnTo>
                  <a:lnTo>
                    <a:pt x="2093" y="378"/>
                  </a:lnTo>
                  <a:lnTo>
                    <a:pt x="2146" y="438"/>
                  </a:lnTo>
                  <a:lnTo>
                    <a:pt x="2195" y="502"/>
                  </a:lnTo>
                  <a:lnTo>
                    <a:pt x="2240" y="568"/>
                  </a:lnTo>
                  <a:lnTo>
                    <a:pt x="2280" y="638"/>
                  </a:lnTo>
                  <a:lnTo>
                    <a:pt x="2316" y="710"/>
                  </a:lnTo>
                  <a:lnTo>
                    <a:pt x="2347" y="785"/>
                  </a:lnTo>
                  <a:lnTo>
                    <a:pt x="2372" y="863"/>
                  </a:lnTo>
                  <a:lnTo>
                    <a:pt x="2393" y="942"/>
                  </a:lnTo>
                  <a:lnTo>
                    <a:pt x="2407" y="1024"/>
                  </a:lnTo>
                  <a:lnTo>
                    <a:pt x="2416" y="1108"/>
                  </a:lnTo>
                  <a:lnTo>
                    <a:pt x="2419" y="1193"/>
                  </a:lnTo>
                  <a:lnTo>
                    <a:pt x="2416" y="1274"/>
                  </a:lnTo>
                  <a:lnTo>
                    <a:pt x="2408" y="1354"/>
                  </a:lnTo>
                  <a:lnTo>
                    <a:pt x="2395" y="1432"/>
                  </a:lnTo>
                  <a:lnTo>
                    <a:pt x="2376" y="1509"/>
                  </a:lnTo>
                  <a:lnTo>
                    <a:pt x="2353" y="1583"/>
                  </a:lnTo>
                  <a:lnTo>
                    <a:pt x="2325" y="1654"/>
                  </a:lnTo>
                  <a:lnTo>
                    <a:pt x="2293" y="1725"/>
                  </a:lnTo>
                  <a:lnTo>
                    <a:pt x="2256" y="1792"/>
                  </a:lnTo>
                  <a:lnTo>
                    <a:pt x="2214" y="1856"/>
                  </a:lnTo>
                  <a:lnTo>
                    <a:pt x="2169" y="1919"/>
                  </a:lnTo>
                  <a:lnTo>
                    <a:pt x="2121" y="1977"/>
                  </a:lnTo>
                  <a:lnTo>
                    <a:pt x="2121" y="1977"/>
                  </a:lnTo>
                  <a:lnTo>
                    <a:pt x="2119" y="1978"/>
                  </a:lnTo>
                  <a:lnTo>
                    <a:pt x="2089" y="2011"/>
                  </a:lnTo>
                  <a:lnTo>
                    <a:pt x="2057" y="2043"/>
                  </a:lnTo>
                  <a:lnTo>
                    <a:pt x="2029" y="2078"/>
                  </a:lnTo>
                  <a:lnTo>
                    <a:pt x="2000" y="2115"/>
                  </a:lnTo>
                  <a:lnTo>
                    <a:pt x="1973" y="2155"/>
                  </a:lnTo>
                  <a:lnTo>
                    <a:pt x="1947" y="2198"/>
                  </a:lnTo>
                  <a:lnTo>
                    <a:pt x="1922" y="2244"/>
                  </a:lnTo>
                  <a:lnTo>
                    <a:pt x="1898" y="2294"/>
                  </a:lnTo>
                  <a:lnTo>
                    <a:pt x="1877" y="2347"/>
                  </a:lnTo>
                  <a:lnTo>
                    <a:pt x="1858" y="2404"/>
                  </a:lnTo>
                  <a:lnTo>
                    <a:pt x="1840" y="2465"/>
                  </a:lnTo>
                  <a:lnTo>
                    <a:pt x="1825" y="2531"/>
                  </a:lnTo>
                  <a:lnTo>
                    <a:pt x="1813" y="2600"/>
                  </a:lnTo>
                  <a:lnTo>
                    <a:pt x="1797" y="2569"/>
                  </a:lnTo>
                  <a:lnTo>
                    <a:pt x="1778" y="2543"/>
                  </a:lnTo>
                  <a:lnTo>
                    <a:pt x="1754" y="2519"/>
                  </a:lnTo>
                  <a:lnTo>
                    <a:pt x="1727" y="2501"/>
                  </a:lnTo>
                  <a:lnTo>
                    <a:pt x="1697" y="2487"/>
                  </a:lnTo>
                  <a:lnTo>
                    <a:pt x="1664" y="2478"/>
                  </a:lnTo>
                  <a:lnTo>
                    <a:pt x="1629" y="2476"/>
                  </a:lnTo>
                  <a:lnTo>
                    <a:pt x="1595" y="2478"/>
                  </a:lnTo>
                  <a:lnTo>
                    <a:pt x="1484" y="2498"/>
                  </a:lnTo>
                  <a:lnTo>
                    <a:pt x="1484" y="1814"/>
                  </a:lnTo>
                  <a:lnTo>
                    <a:pt x="1481" y="1773"/>
                  </a:lnTo>
                  <a:lnTo>
                    <a:pt x="1472" y="1734"/>
                  </a:lnTo>
                  <a:lnTo>
                    <a:pt x="1458" y="1697"/>
                  </a:lnTo>
                  <a:lnTo>
                    <a:pt x="1440" y="1664"/>
                  </a:lnTo>
                  <a:lnTo>
                    <a:pt x="1416" y="1633"/>
                  </a:lnTo>
                  <a:lnTo>
                    <a:pt x="1390" y="1607"/>
                  </a:lnTo>
                  <a:lnTo>
                    <a:pt x="1358" y="1583"/>
                  </a:lnTo>
                  <a:lnTo>
                    <a:pt x="1325" y="1565"/>
                  </a:lnTo>
                  <a:lnTo>
                    <a:pt x="1289" y="1550"/>
                  </a:lnTo>
                  <a:lnTo>
                    <a:pt x="1250" y="1541"/>
                  </a:lnTo>
                  <a:lnTo>
                    <a:pt x="1208" y="1539"/>
                  </a:lnTo>
                  <a:lnTo>
                    <a:pt x="1169" y="1541"/>
                  </a:lnTo>
                  <a:lnTo>
                    <a:pt x="1130" y="1550"/>
                  </a:lnTo>
                  <a:lnTo>
                    <a:pt x="1093" y="1565"/>
                  </a:lnTo>
                  <a:lnTo>
                    <a:pt x="1060" y="1583"/>
                  </a:lnTo>
                  <a:lnTo>
                    <a:pt x="1029" y="1607"/>
                  </a:lnTo>
                  <a:lnTo>
                    <a:pt x="1003" y="1633"/>
                  </a:lnTo>
                  <a:lnTo>
                    <a:pt x="979" y="1664"/>
                  </a:lnTo>
                  <a:lnTo>
                    <a:pt x="961" y="1697"/>
                  </a:lnTo>
                  <a:lnTo>
                    <a:pt x="947" y="1734"/>
                  </a:lnTo>
                  <a:lnTo>
                    <a:pt x="937" y="1773"/>
                  </a:lnTo>
                  <a:lnTo>
                    <a:pt x="935" y="1814"/>
                  </a:lnTo>
                  <a:lnTo>
                    <a:pt x="935" y="2595"/>
                  </a:lnTo>
                  <a:lnTo>
                    <a:pt x="755" y="2627"/>
                  </a:lnTo>
                  <a:lnTo>
                    <a:pt x="725" y="2634"/>
                  </a:lnTo>
                  <a:lnTo>
                    <a:pt x="697" y="2646"/>
                  </a:lnTo>
                  <a:lnTo>
                    <a:pt x="670" y="2663"/>
                  </a:lnTo>
                  <a:lnTo>
                    <a:pt x="648" y="2684"/>
                  </a:lnTo>
                  <a:lnTo>
                    <a:pt x="628" y="2708"/>
                  </a:lnTo>
                  <a:lnTo>
                    <a:pt x="616" y="2725"/>
                  </a:lnTo>
                  <a:lnTo>
                    <a:pt x="609" y="2650"/>
                  </a:lnTo>
                  <a:lnTo>
                    <a:pt x="599" y="2579"/>
                  </a:lnTo>
                  <a:lnTo>
                    <a:pt x="587" y="2512"/>
                  </a:lnTo>
                  <a:lnTo>
                    <a:pt x="572" y="2449"/>
                  </a:lnTo>
                  <a:lnTo>
                    <a:pt x="554" y="2391"/>
                  </a:lnTo>
                  <a:lnTo>
                    <a:pt x="535" y="2336"/>
                  </a:lnTo>
                  <a:lnTo>
                    <a:pt x="515" y="2285"/>
                  </a:lnTo>
                  <a:lnTo>
                    <a:pt x="491" y="2237"/>
                  </a:lnTo>
                  <a:lnTo>
                    <a:pt x="468" y="2192"/>
                  </a:lnTo>
                  <a:lnTo>
                    <a:pt x="442" y="2151"/>
                  </a:lnTo>
                  <a:lnTo>
                    <a:pt x="416" y="2112"/>
                  </a:lnTo>
                  <a:lnTo>
                    <a:pt x="388" y="2076"/>
                  </a:lnTo>
                  <a:lnTo>
                    <a:pt x="360" y="2042"/>
                  </a:lnTo>
                  <a:lnTo>
                    <a:pt x="329" y="2010"/>
                  </a:lnTo>
                  <a:lnTo>
                    <a:pt x="299" y="1978"/>
                  </a:lnTo>
                  <a:lnTo>
                    <a:pt x="298" y="1977"/>
                  </a:lnTo>
                  <a:lnTo>
                    <a:pt x="298" y="1977"/>
                  </a:lnTo>
                  <a:lnTo>
                    <a:pt x="249" y="1919"/>
                  </a:lnTo>
                  <a:lnTo>
                    <a:pt x="204" y="1856"/>
                  </a:lnTo>
                  <a:lnTo>
                    <a:pt x="163" y="1792"/>
                  </a:lnTo>
                  <a:lnTo>
                    <a:pt x="126" y="1725"/>
                  </a:lnTo>
                  <a:lnTo>
                    <a:pt x="94" y="1654"/>
                  </a:lnTo>
                  <a:lnTo>
                    <a:pt x="66" y="1583"/>
                  </a:lnTo>
                  <a:lnTo>
                    <a:pt x="43" y="1509"/>
                  </a:lnTo>
                  <a:lnTo>
                    <a:pt x="24" y="1432"/>
                  </a:lnTo>
                  <a:lnTo>
                    <a:pt x="11" y="1354"/>
                  </a:lnTo>
                  <a:lnTo>
                    <a:pt x="3" y="1274"/>
                  </a:lnTo>
                  <a:lnTo>
                    <a:pt x="0" y="1193"/>
                  </a:lnTo>
                  <a:lnTo>
                    <a:pt x="3" y="1108"/>
                  </a:lnTo>
                  <a:lnTo>
                    <a:pt x="12" y="1024"/>
                  </a:lnTo>
                  <a:lnTo>
                    <a:pt x="26" y="942"/>
                  </a:lnTo>
                  <a:lnTo>
                    <a:pt x="47" y="863"/>
                  </a:lnTo>
                  <a:lnTo>
                    <a:pt x="72" y="785"/>
                  </a:lnTo>
                  <a:lnTo>
                    <a:pt x="103" y="710"/>
                  </a:lnTo>
                  <a:lnTo>
                    <a:pt x="139" y="638"/>
                  </a:lnTo>
                  <a:lnTo>
                    <a:pt x="179" y="568"/>
                  </a:lnTo>
                  <a:lnTo>
                    <a:pt x="224" y="502"/>
                  </a:lnTo>
                  <a:lnTo>
                    <a:pt x="273" y="438"/>
                  </a:lnTo>
                  <a:lnTo>
                    <a:pt x="326" y="378"/>
                  </a:lnTo>
                  <a:lnTo>
                    <a:pt x="383" y="321"/>
                  </a:lnTo>
                  <a:lnTo>
                    <a:pt x="444" y="269"/>
                  </a:lnTo>
                  <a:lnTo>
                    <a:pt x="508" y="220"/>
                  </a:lnTo>
                  <a:lnTo>
                    <a:pt x="576" y="176"/>
                  </a:lnTo>
                  <a:lnTo>
                    <a:pt x="646" y="137"/>
                  </a:lnTo>
                  <a:lnTo>
                    <a:pt x="719" y="102"/>
                  </a:lnTo>
                  <a:lnTo>
                    <a:pt x="796" y="71"/>
                  </a:lnTo>
                  <a:lnTo>
                    <a:pt x="874" y="46"/>
                  </a:lnTo>
                  <a:lnTo>
                    <a:pt x="956" y="27"/>
                  </a:lnTo>
                  <a:lnTo>
                    <a:pt x="1038" y="12"/>
                  </a:lnTo>
                  <a:lnTo>
                    <a:pt x="1123" y="3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5537457" y="1430689"/>
            <a:ext cx="6217583" cy="904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l-lingo is a website helping users study 20 Asian &amp; European languages including Vietnamese. 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955323" y="2458731"/>
            <a:ext cx="5799717" cy="392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themes of lessons are very diverse</a:t>
            </a:r>
            <a:r>
              <a:rPr lang="en-US" sz="16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website uses words, images and sound clips of native speakers, which is very convenient for users to study vocabulary and practice listening</a:t>
            </a:r>
            <a:r>
              <a:rPr lang="en-US" sz="16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website including quiz section at each lesson to help user review 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website focuses mostly on teaching vocabulary related to themes. There is no grammar section in each lesson</a:t>
            </a:r>
            <a:r>
              <a:rPr lang="en-US" sz="160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free lessons is limited. User have to register and log in in order to continue studying</a:t>
            </a:r>
          </a:p>
        </p:txBody>
      </p:sp>
    </p:spTree>
    <p:extLst>
      <p:ext uri="{BB962C8B-B14F-4D97-AF65-F5344CB8AC3E}">
        <p14:creationId xmlns:p14="http://schemas.microsoft.com/office/powerpoint/2010/main" val="19788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3506788" y="1241425"/>
            <a:ext cx="5176838" cy="5616576"/>
            <a:chOff x="3506788" y="1241425"/>
            <a:chExt cx="5176838" cy="5616576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200526" y="5394325"/>
              <a:ext cx="1524000" cy="1463675"/>
            </a:xfrm>
            <a:custGeom>
              <a:avLst/>
              <a:gdLst>
                <a:gd name="T0" fmla="*/ 0 w 688"/>
                <a:gd name="T1" fmla="*/ 0 h 661"/>
                <a:gd name="T2" fmla="*/ 0 w 688"/>
                <a:gd name="T3" fmla="*/ 246 h 661"/>
                <a:gd name="T4" fmla="*/ 82 w 688"/>
                <a:gd name="T5" fmla="*/ 328 h 661"/>
                <a:gd name="T6" fmla="*/ 606 w 688"/>
                <a:gd name="T7" fmla="*/ 328 h 661"/>
                <a:gd name="T8" fmla="*/ 688 w 688"/>
                <a:gd name="T9" fmla="*/ 409 h 661"/>
                <a:gd name="T10" fmla="*/ 688 w 688"/>
                <a:gd name="T11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61">
                  <a:moveTo>
                    <a:pt x="0" y="0"/>
                  </a:moveTo>
                  <a:cubicBezTo>
                    <a:pt x="0" y="246"/>
                    <a:pt x="0" y="246"/>
                    <a:pt x="0" y="246"/>
                  </a:cubicBezTo>
                  <a:cubicBezTo>
                    <a:pt x="0" y="291"/>
                    <a:pt x="37" y="328"/>
                    <a:pt x="82" y="328"/>
                  </a:cubicBezTo>
                  <a:cubicBezTo>
                    <a:pt x="606" y="328"/>
                    <a:pt x="606" y="328"/>
                    <a:pt x="606" y="328"/>
                  </a:cubicBezTo>
                  <a:cubicBezTo>
                    <a:pt x="651" y="328"/>
                    <a:pt x="688" y="364"/>
                    <a:pt x="688" y="409"/>
                  </a:cubicBezTo>
                  <a:cubicBezTo>
                    <a:pt x="688" y="661"/>
                    <a:pt x="688" y="661"/>
                    <a:pt x="688" y="661"/>
                  </a:cubicBezTo>
                </a:path>
              </a:pathLst>
            </a:custGeom>
            <a:noFill/>
            <a:ln w="7937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65601" y="4892675"/>
              <a:ext cx="69850" cy="300038"/>
            </a:xfrm>
            <a:custGeom>
              <a:avLst/>
              <a:gdLst>
                <a:gd name="T0" fmla="*/ 32 w 32"/>
                <a:gd name="T1" fmla="*/ 0 h 136"/>
                <a:gd name="T2" fmla="*/ 0 w 32"/>
                <a:gd name="T3" fmla="*/ 0 h 136"/>
                <a:gd name="T4" fmla="*/ 1 w 32"/>
                <a:gd name="T5" fmla="*/ 25 h 136"/>
                <a:gd name="T6" fmla="*/ 1 w 32"/>
                <a:gd name="T7" fmla="*/ 136 h 136"/>
                <a:gd name="T8" fmla="*/ 30 w 32"/>
                <a:gd name="T9" fmla="*/ 136 h 136"/>
                <a:gd name="T10" fmla="*/ 30 w 32"/>
                <a:gd name="T11" fmla="*/ 25 h 136"/>
                <a:gd name="T12" fmla="*/ 32 w 32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6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1" y="25"/>
                    <a:pt x="1" y="25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14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260851" y="4781550"/>
              <a:ext cx="120650" cy="88900"/>
            </a:xfrm>
            <a:custGeom>
              <a:avLst/>
              <a:gdLst>
                <a:gd name="T0" fmla="*/ 41 w 55"/>
                <a:gd name="T1" fmla="*/ 4 h 40"/>
                <a:gd name="T2" fmla="*/ 26 w 55"/>
                <a:gd name="T3" fmla="*/ 0 h 40"/>
                <a:gd name="T4" fmla="*/ 0 w 55"/>
                <a:gd name="T5" fmla="*/ 40 h 40"/>
                <a:gd name="T6" fmla="*/ 36 w 55"/>
                <a:gd name="T7" fmla="*/ 40 h 40"/>
                <a:gd name="T8" fmla="*/ 54 w 55"/>
                <a:gd name="T9" fmla="*/ 28 h 40"/>
                <a:gd name="T10" fmla="*/ 41 w 55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0">
                  <a:moveTo>
                    <a:pt x="41" y="4"/>
                  </a:moveTo>
                  <a:cubicBezTo>
                    <a:pt x="35" y="1"/>
                    <a:pt x="31" y="0"/>
                    <a:pt x="26" y="0"/>
                  </a:cubicBezTo>
                  <a:cubicBezTo>
                    <a:pt x="10" y="0"/>
                    <a:pt x="3" y="23"/>
                    <a:pt x="0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5" y="40"/>
                    <a:pt x="52" y="35"/>
                    <a:pt x="54" y="28"/>
                  </a:cubicBezTo>
                  <a:cubicBezTo>
                    <a:pt x="55" y="21"/>
                    <a:pt x="53" y="11"/>
                    <a:pt x="41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016376" y="4781550"/>
              <a:ext cx="123825" cy="88900"/>
            </a:xfrm>
            <a:custGeom>
              <a:avLst/>
              <a:gdLst>
                <a:gd name="T0" fmla="*/ 30 w 56"/>
                <a:gd name="T1" fmla="*/ 0 h 40"/>
                <a:gd name="T2" fmla="*/ 15 w 56"/>
                <a:gd name="T3" fmla="*/ 4 h 40"/>
                <a:gd name="T4" fmla="*/ 2 w 56"/>
                <a:gd name="T5" fmla="*/ 28 h 40"/>
                <a:gd name="T6" fmla="*/ 20 w 56"/>
                <a:gd name="T7" fmla="*/ 40 h 40"/>
                <a:gd name="T8" fmla="*/ 56 w 56"/>
                <a:gd name="T9" fmla="*/ 40 h 40"/>
                <a:gd name="T10" fmla="*/ 30 w 5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0" y="0"/>
                  </a:moveTo>
                  <a:cubicBezTo>
                    <a:pt x="25" y="0"/>
                    <a:pt x="21" y="1"/>
                    <a:pt x="15" y="4"/>
                  </a:cubicBezTo>
                  <a:cubicBezTo>
                    <a:pt x="3" y="11"/>
                    <a:pt x="0" y="21"/>
                    <a:pt x="2" y="28"/>
                  </a:cubicBezTo>
                  <a:cubicBezTo>
                    <a:pt x="4" y="35"/>
                    <a:pt x="11" y="40"/>
                    <a:pt x="20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3" y="23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3867151" y="4454525"/>
              <a:ext cx="658813" cy="968375"/>
            </a:xfrm>
            <a:custGeom>
              <a:avLst/>
              <a:gdLst>
                <a:gd name="T0" fmla="*/ 139 w 297"/>
                <a:gd name="T1" fmla="*/ 6 h 438"/>
                <a:gd name="T2" fmla="*/ 3 w 297"/>
                <a:gd name="T3" fmla="*/ 142 h 438"/>
                <a:gd name="T4" fmla="*/ 50 w 297"/>
                <a:gd name="T5" fmla="*/ 261 h 438"/>
                <a:gd name="T6" fmla="*/ 86 w 297"/>
                <a:gd name="T7" fmla="*/ 342 h 438"/>
                <a:gd name="T8" fmla="*/ 86 w 297"/>
                <a:gd name="T9" fmla="*/ 394 h 438"/>
                <a:gd name="T10" fmla="*/ 105 w 297"/>
                <a:gd name="T11" fmla="*/ 414 h 438"/>
                <a:gd name="T12" fmla="*/ 116 w 297"/>
                <a:gd name="T13" fmla="*/ 414 h 438"/>
                <a:gd name="T14" fmla="*/ 150 w 297"/>
                <a:gd name="T15" fmla="*/ 438 h 438"/>
                <a:gd name="T16" fmla="*/ 184 w 297"/>
                <a:gd name="T17" fmla="*/ 414 h 438"/>
                <a:gd name="T18" fmla="*/ 195 w 297"/>
                <a:gd name="T19" fmla="*/ 414 h 438"/>
                <a:gd name="T20" fmla="*/ 214 w 297"/>
                <a:gd name="T21" fmla="*/ 394 h 438"/>
                <a:gd name="T22" fmla="*/ 214 w 297"/>
                <a:gd name="T23" fmla="*/ 342 h 438"/>
                <a:gd name="T24" fmla="*/ 249 w 297"/>
                <a:gd name="T25" fmla="*/ 261 h 438"/>
                <a:gd name="T26" fmla="*/ 297 w 297"/>
                <a:gd name="T27" fmla="*/ 153 h 438"/>
                <a:gd name="T28" fmla="*/ 139 w 297"/>
                <a:gd name="T29" fmla="*/ 6 h 438"/>
                <a:gd name="T30" fmla="*/ 240 w 297"/>
                <a:gd name="T31" fmla="*/ 178 h 438"/>
                <a:gd name="T32" fmla="*/ 213 w 297"/>
                <a:gd name="T33" fmla="*/ 198 h 438"/>
                <a:gd name="T34" fmla="*/ 176 w 297"/>
                <a:gd name="T35" fmla="*/ 198 h 438"/>
                <a:gd name="T36" fmla="*/ 174 w 297"/>
                <a:gd name="T37" fmla="*/ 223 h 438"/>
                <a:gd name="T38" fmla="*/ 174 w 297"/>
                <a:gd name="T39" fmla="*/ 334 h 438"/>
                <a:gd name="T40" fmla="*/ 197 w 297"/>
                <a:gd name="T41" fmla="*/ 334 h 438"/>
                <a:gd name="T42" fmla="*/ 202 w 297"/>
                <a:gd name="T43" fmla="*/ 338 h 438"/>
                <a:gd name="T44" fmla="*/ 197 w 297"/>
                <a:gd name="T45" fmla="*/ 343 h 438"/>
                <a:gd name="T46" fmla="*/ 141 w 297"/>
                <a:gd name="T47" fmla="*/ 343 h 438"/>
                <a:gd name="T48" fmla="*/ 199 w 297"/>
                <a:gd name="T49" fmla="*/ 358 h 438"/>
                <a:gd name="T50" fmla="*/ 202 w 297"/>
                <a:gd name="T51" fmla="*/ 363 h 438"/>
                <a:gd name="T52" fmla="*/ 198 w 297"/>
                <a:gd name="T53" fmla="*/ 368 h 438"/>
                <a:gd name="T54" fmla="*/ 141 w 297"/>
                <a:gd name="T55" fmla="*/ 370 h 438"/>
                <a:gd name="T56" fmla="*/ 198 w 297"/>
                <a:gd name="T57" fmla="*/ 383 h 438"/>
                <a:gd name="T58" fmla="*/ 202 w 297"/>
                <a:gd name="T59" fmla="*/ 388 h 438"/>
                <a:gd name="T60" fmla="*/ 197 w 297"/>
                <a:gd name="T61" fmla="*/ 392 h 438"/>
                <a:gd name="T62" fmla="*/ 102 w 297"/>
                <a:gd name="T63" fmla="*/ 392 h 438"/>
                <a:gd name="T64" fmla="*/ 98 w 297"/>
                <a:gd name="T65" fmla="*/ 387 h 438"/>
                <a:gd name="T66" fmla="*/ 102 w 297"/>
                <a:gd name="T67" fmla="*/ 383 h 438"/>
                <a:gd name="T68" fmla="*/ 151 w 297"/>
                <a:gd name="T69" fmla="*/ 383 h 438"/>
                <a:gd name="T70" fmla="*/ 101 w 297"/>
                <a:gd name="T71" fmla="*/ 372 h 438"/>
                <a:gd name="T72" fmla="*/ 98 w 297"/>
                <a:gd name="T73" fmla="*/ 367 h 438"/>
                <a:gd name="T74" fmla="*/ 102 w 297"/>
                <a:gd name="T75" fmla="*/ 362 h 438"/>
                <a:gd name="T76" fmla="*/ 165 w 297"/>
                <a:gd name="T77" fmla="*/ 360 h 438"/>
                <a:gd name="T78" fmla="*/ 101 w 297"/>
                <a:gd name="T79" fmla="*/ 343 h 438"/>
                <a:gd name="T80" fmla="*/ 98 w 297"/>
                <a:gd name="T81" fmla="*/ 338 h 438"/>
                <a:gd name="T82" fmla="*/ 102 w 297"/>
                <a:gd name="T83" fmla="*/ 334 h 438"/>
                <a:gd name="T84" fmla="*/ 126 w 297"/>
                <a:gd name="T85" fmla="*/ 334 h 438"/>
                <a:gd name="T86" fmla="*/ 126 w 297"/>
                <a:gd name="T87" fmla="*/ 223 h 438"/>
                <a:gd name="T88" fmla="*/ 124 w 297"/>
                <a:gd name="T89" fmla="*/ 198 h 438"/>
                <a:gd name="T90" fmla="*/ 87 w 297"/>
                <a:gd name="T91" fmla="*/ 198 h 438"/>
                <a:gd name="T92" fmla="*/ 60 w 297"/>
                <a:gd name="T93" fmla="*/ 178 h 438"/>
                <a:gd name="T94" fmla="*/ 78 w 297"/>
                <a:gd name="T95" fmla="*/ 144 h 438"/>
                <a:gd name="T96" fmla="*/ 97 w 297"/>
                <a:gd name="T97" fmla="*/ 138 h 438"/>
                <a:gd name="T98" fmla="*/ 133 w 297"/>
                <a:gd name="T99" fmla="*/ 188 h 438"/>
                <a:gd name="T100" fmla="*/ 167 w 297"/>
                <a:gd name="T101" fmla="*/ 188 h 438"/>
                <a:gd name="T102" fmla="*/ 203 w 297"/>
                <a:gd name="T103" fmla="*/ 138 h 438"/>
                <a:gd name="T104" fmla="*/ 222 w 297"/>
                <a:gd name="T105" fmla="*/ 144 h 438"/>
                <a:gd name="T106" fmla="*/ 240 w 297"/>
                <a:gd name="T107" fmla="*/ 1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7" h="438">
                  <a:moveTo>
                    <a:pt x="139" y="6"/>
                  </a:moveTo>
                  <a:cubicBezTo>
                    <a:pt x="67" y="11"/>
                    <a:pt x="8" y="70"/>
                    <a:pt x="3" y="142"/>
                  </a:cubicBezTo>
                  <a:cubicBezTo>
                    <a:pt x="0" y="189"/>
                    <a:pt x="18" y="232"/>
                    <a:pt x="50" y="261"/>
                  </a:cubicBezTo>
                  <a:cubicBezTo>
                    <a:pt x="72" y="282"/>
                    <a:pt x="86" y="311"/>
                    <a:pt x="86" y="342"/>
                  </a:cubicBezTo>
                  <a:cubicBezTo>
                    <a:pt x="86" y="394"/>
                    <a:pt x="86" y="394"/>
                    <a:pt x="86" y="394"/>
                  </a:cubicBezTo>
                  <a:cubicBezTo>
                    <a:pt x="86" y="405"/>
                    <a:pt x="94" y="414"/>
                    <a:pt x="105" y="414"/>
                  </a:cubicBezTo>
                  <a:cubicBezTo>
                    <a:pt x="116" y="414"/>
                    <a:pt x="116" y="414"/>
                    <a:pt x="116" y="414"/>
                  </a:cubicBezTo>
                  <a:cubicBezTo>
                    <a:pt x="121" y="428"/>
                    <a:pt x="134" y="438"/>
                    <a:pt x="150" y="438"/>
                  </a:cubicBezTo>
                  <a:cubicBezTo>
                    <a:pt x="166" y="438"/>
                    <a:pt x="179" y="428"/>
                    <a:pt x="184" y="414"/>
                  </a:cubicBezTo>
                  <a:cubicBezTo>
                    <a:pt x="195" y="414"/>
                    <a:pt x="195" y="414"/>
                    <a:pt x="195" y="414"/>
                  </a:cubicBezTo>
                  <a:cubicBezTo>
                    <a:pt x="205" y="414"/>
                    <a:pt x="214" y="405"/>
                    <a:pt x="214" y="394"/>
                  </a:cubicBezTo>
                  <a:cubicBezTo>
                    <a:pt x="214" y="342"/>
                    <a:pt x="214" y="342"/>
                    <a:pt x="214" y="342"/>
                  </a:cubicBezTo>
                  <a:cubicBezTo>
                    <a:pt x="214" y="311"/>
                    <a:pt x="227" y="282"/>
                    <a:pt x="249" y="261"/>
                  </a:cubicBezTo>
                  <a:cubicBezTo>
                    <a:pt x="279" y="235"/>
                    <a:pt x="297" y="196"/>
                    <a:pt x="297" y="153"/>
                  </a:cubicBezTo>
                  <a:cubicBezTo>
                    <a:pt x="297" y="68"/>
                    <a:pt x="225" y="0"/>
                    <a:pt x="139" y="6"/>
                  </a:cubicBezTo>
                  <a:close/>
                  <a:moveTo>
                    <a:pt x="240" y="178"/>
                  </a:moveTo>
                  <a:cubicBezTo>
                    <a:pt x="237" y="190"/>
                    <a:pt x="226" y="198"/>
                    <a:pt x="213" y="198"/>
                  </a:cubicBezTo>
                  <a:cubicBezTo>
                    <a:pt x="176" y="198"/>
                    <a:pt x="176" y="198"/>
                    <a:pt x="176" y="198"/>
                  </a:cubicBezTo>
                  <a:cubicBezTo>
                    <a:pt x="174" y="212"/>
                    <a:pt x="174" y="223"/>
                    <a:pt x="174" y="223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97" y="334"/>
                    <a:pt x="197" y="334"/>
                    <a:pt x="197" y="334"/>
                  </a:cubicBezTo>
                  <a:cubicBezTo>
                    <a:pt x="200" y="334"/>
                    <a:pt x="202" y="336"/>
                    <a:pt x="202" y="338"/>
                  </a:cubicBezTo>
                  <a:cubicBezTo>
                    <a:pt x="202" y="341"/>
                    <a:pt x="200" y="343"/>
                    <a:pt x="197" y="343"/>
                  </a:cubicBezTo>
                  <a:cubicBezTo>
                    <a:pt x="141" y="343"/>
                    <a:pt x="141" y="343"/>
                    <a:pt x="141" y="343"/>
                  </a:cubicBezTo>
                  <a:cubicBezTo>
                    <a:pt x="199" y="358"/>
                    <a:pt x="199" y="358"/>
                    <a:pt x="199" y="358"/>
                  </a:cubicBezTo>
                  <a:cubicBezTo>
                    <a:pt x="201" y="359"/>
                    <a:pt x="203" y="361"/>
                    <a:pt x="202" y="363"/>
                  </a:cubicBezTo>
                  <a:cubicBezTo>
                    <a:pt x="202" y="366"/>
                    <a:pt x="200" y="368"/>
                    <a:pt x="198" y="368"/>
                  </a:cubicBezTo>
                  <a:cubicBezTo>
                    <a:pt x="141" y="370"/>
                    <a:pt x="141" y="370"/>
                    <a:pt x="141" y="370"/>
                  </a:cubicBezTo>
                  <a:cubicBezTo>
                    <a:pt x="198" y="383"/>
                    <a:pt x="198" y="383"/>
                    <a:pt x="198" y="383"/>
                  </a:cubicBezTo>
                  <a:cubicBezTo>
                    <a:pt x="201" y="383"/>
                    <a:pt x="203" y="385"/>
                    <a:pt x="202" y="388"/>
                  </a:cubicBezTo>
                  <a:cubicBezTo>
                    <a:pt x="202" y="390"/>
                    <a:pt x="200" y="392"/>
                    <a:pt x="197" y="392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100" y="392"/>
                    <a:pt x="98" y="390"/>
                    <a:pt x="98" y="387"/>
                  </a:cubicBezTo>
                  <a:cubicBezTo>
                    <a:pt x="98" y="385"/>
                    <a:pt x="100" y="383"/>
                    <a:pt x="102" y="383"/>
                  </a:cubicBezTo>
                  <a:cubicBezTo>
                    <a:pt x="151" y="383"/>
                    <a:pt x="151" y="383"/>
                    <a:pt x="151" y="383"/>
                  </a:cubicBezTo>
                  <a:cubicBezTo>
                    <a:pt x="101" y="372"/>
                    <a:pt x="101" y="372"/>
                    <a:pt x="101" y="372"/>
                  </a:cubicBezTo>
                  <a:cubicBezTo>
                    <a:pt x="99" y="372"/>
                    <a:pt x="97" y="369"/>
                    <a:pt x="98" y="367"/>
                  </a:cubicBezTo>
                  <a:cubicBezTo>
                    <a:pt x="98" y="365"/>
                    <a:pt x="100" y="363"/>
                    <a:pt x="102" y="362"/>
                  </a:cubicBezTo>
                  <a:cubicBezTo>
                    <a:pt x="165" y="360"/>
                    <a:pt x="165" y="360"/>
                    <a:pt x="165" y="360"/>
                  </a:cubicBezTo>
                  <a:cubicBezTo>
                    <a:pt x="101" y="343"/>
                    <a:pt x="101" y="343"/>
                    <a:pt x="101" y="343"/>
                  </a:cubicBezTo>
                  <a:cubicBezTo>
                    <a:pt x="99" y="343"/>
                    <a:pt x="97" y="340"/>
                    <a:pt x="98" y="338"/>
                  </a:cubicBezTo>
                  <a:cubicBezTo>
                    <a:pt x="98" y="335"/>
                    <a:pt x="100" y="334"/>
                    <a:pt x="102" y="334"/>
                  </a:cubicBezTo>
                  <a:cubicBezTo>
                    <a:pt x="126" y="334"/>
                    <a:pt x="126" y="334"/>
                    <a:pt x="126" y="334"/>
                  </a:cubicBezTo>
                  <a:cubicBezTo>
                    <a:pt x="126" y="223"/>
                    <a:pt x="126" y="223"/>
                    <a:pt x="126" y="223"/>
                  </a:cubicBezTo>
                  <a:cubicBezTo>
                    <a:pt x="126" y="223"/>
                    <a:pt x="126" y="212"/>
                    <a:pt x="124" y="198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74" y="198"/>
                    <a:pt x="63" y="190"/>
                    <a:pt x="60" y="178"/>
                  </a:cubicBezTo>
                  <a:cubicBezTo>
                    <a:pt x="56" y="165"/>
                    <a:pt x="63" y="151"/>
                    <a:pt x="78" y="144"/>
                  </a:cubicBezTo>
                  <a:cubicBezTo>
                    <a:pt x="84" y="140"/>
                    <a:pt x="91" y="138"/>
                    <a:pt x="97" y="138"/>
                  </a:cubicBezTo>
                  <a:cubicBezTo>
                    <a:pt x="109" y="138"/>
                    <a:pt x="126" y="147"/>
                    <a:pt x="133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74" y="147"/>
                    <a:pt x="191" y="138"/>
                    <a:pt x="203" y="138"/>
                  </a:cubicBezTo>
                  <a:cubicBezTo>
                    <a:pt x="209" y="138"/>
                    <a:pt x="216" y="140"/>
                    <a:pt x="222" y="144"/>
                  </a:cubicBezTo>
                  <a:cubicBezTo>
                    <a:pt x="236" y="151"/>
                    <a:pt x="243" y="165"/>
                    <a:pt x="240" y="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8056563" y="3081338"/>
              <a:ext cx="627063" cy="730250"/>
            </a:xfrm>
            <a:custGeom>
              <a:avLst/>
              <a:gdLst>
                <a:gd name="T0" fmla="*/ 194 w 283"/>
                <a:gd name="T1" fmla="*/ 330 h 330"/>
                <a:gd name="T2" fmla="*/ 89 w 283"/>
                <a:gd name="T3" fmla="*/ 330 h 330"/>
                <a:gd name="T4" fmla="*/ 85 w 283"/>
                <a:gd name="T5" fmla="*/ 325 h 330"/>
                <a:gd name="T6" fmla="*/ 86 w 283"/>
                <a:gd name="T7" fmla="*/ 322 h 330"/>
                <a:gd name="T8" fmla="*/ 43 w 283"/>
                <a:gd name="T9" fmla="*/ 229 h 330"/>
                <a:gd name="T10" fmla="*/ 0 w 283"/>
                <a:gd name="T11" fmla="*/ 132 h 330"/>
                <a:gd name="T12" fmla="*/ 142 w 283"/>
                <a:gd name="T13" fmla="*/ 0 h 330"/>
                <a:gd name="T14" fmla="*/ 240 w 283"/>
                <a:gd name="T15" fmla="*/ 40 h 330"/>
                <a:gd name="T16" fmla="*/ 283 w 283"/>
                <a:gd name="T17" fmla="*/ 132 h 330"/>
                <a:gd name="T18" fmla="*/ 240 w 283"/>
                <a:gd name="T19" fmla="*/ 229 h 330"/>
                <a:gd name="T20" fmla="*/ 197 w 283"/>
                <a:gd name="T21" fmla="*/ 322 h 330"/>
                <a:gd name="T22" fmla="*/ 199 w 283"/>
                <a:gd name="T23" fmla="*/ 325 h 330"/>
                <a:gd name="T24" fmla="*/ 194 w 283"/>
                <a:gd name="T25" fmla="*/ 330 h 330"/>
                <a:gd name="T26" fmla="*/ 95 w 283"/>
                <a:gd name="T27" fmla="*/ 320 h 330"/>
                <a:gd name="T28" fmla="*/ 188 w 283"/>
                <a:gd name="T29" fmla="*/ 320 h 330"/>
                <a:gd name="T30" fmla="*/ 232 w 283"/>
                <a:gd name="T31" fmla="*/ 224 h 330"/>
                <a:gd name="T32" fmla="*/ 274 w 283"/>
                <a:gd name="T33" fmla="*/ 132 h 330"/>
                <a:gd name="T34" fmla="*/ 142 w 283"/>
                <a:gd name="T35" fmla="*/ 9 h 330"/>
                <a:gd name="T36" fmla="*/ 9 w 283"/>
                <a:gd name="T37" fmla="*/ 132 h 330"/>
                <a:gd name="T38" fmla="*/ 51 w 283"/>
                <a:gd name="T39" fmla="*/ 224 h 330"/>
                <a:gd name="T40" fmla="*/ 95 w 283"/>
                <a:gd name="T41" fmla="*/ 32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330">
                  <a:moveTo>
                    <a:pt x="194" y="330"/>
                  </a:moveTo>
                  <a:cubicBezTo>
                    <a:pt x="89" y="330"/>
                    <a:pt x="89" y="330"/>
                    <a:pt x="89" y="330"/>
                  </a:cubicBezTo>
                  <a:cubicBezTo>
                    <a:pt x="87" y="330"/>
                    <a:pt x="85" y="328"/>
                    <a:pt x="85" y="325"/>
                  </a:cubicBezTo>
                  <a:cubicBezTo>
                    <a:pt x="85" y="324"/>
                    <a:pt x="85" y="323"/>
                    <a:pt x="86" y="322"/>
                  </a:cubicBezTo>
                  <a:cubicBezTo>
                    <a:pt x="85" y="287"/>
                    <a:pt x="64" y="258"/>
                    <a:pt x="43" y="229"/>
                  </a:cubicBezTo>
                  <a:cubicBezTo>
                    <a:pt x="22" y="200"/>
                    <a:pt x="0" y="169"/>
                    <a:pt x="0" y="132"/>
                  </a:cubicBezTo>
                  <a:cubicBezTo>
                    <a:pt x="0" y="68"/>
                    <a:pt x="54" y="0"/>
                    <a:pt x="142" y="0"/>
                  </a:cubicBezTo>
                  <a:cubicBezTo>
                    <a:pt x="177" y="0"/>
                    <a:pt x="213" y="14"/>
                    <a:pt x="240" y="40"/>
                  </a:cubicBezTo>
                  <a:cubicBezTo>
                    <a:pt x="267" y="65"/>
                    <a:pt x="283" y="99"/>
                    <a:pt x="283" y="132"/>
                  </a:cubicBezTo>
                  <a:cubicBezTo>
                    <a:pt x="283" y="169"/>
                    <a:pt x="261" y="200"/>
                    <a:pt x="240" y="229"/>
                  </a:cubicBezTo>
                  <a:cubicBezTo>
                    <a:pt x="219" y="258"/>
                    <a:pt x="199" y="287"/>
                    <a:pt x="197" y="322"/>
                  </a:cubicBezTo>
                  <a:cubicBezTo>
                    <a:pt x="198" y="323"/>
                    <a:pt x="199" y="324"/>
                    <a:pt x="199" y="325"/>
                  </a:cubicBezTo>
                  <a:cubicBezTo>
                    <a:pt x="199" y="328"/>
                    <a:pt x="197" y="330"/>
                    <a:pt x="194" y="330"/>
                  </a:cubicBezTo>
                  <a:close/>
                  <a:moveTo>
                    <a:pt x="95" y="320"/>
                  </a:moveTo>
                  <a:cubicBezTo>
                    <a:pt x="188" y="320"/>
                    <a:pt x="188" y="320"/>
                    <a:pt x="188" y="320"/>
                  </a:cubicBezTo>
                  <a:cubicBezTo>
                    <a:pt x="190" y="283"/>
                    <a:pt x="212" y="253"/>
                    <a:pt x="232" y="224"/>
                  </a:cubicBezTo>
                  <a:cubicBezTo>
                    <a:pt x="254" y="194"/>
                    <a:pt x="274" y="166"/>
                    <a:pt x="274" y="132"/>
                  </a:cubicBezTo>
                  <a:cubicBezTo>
                    <a:pt x="274" y="67"/>
                    <a:pt x="211" y="9"/>
                    <a:pt x="142" y="9"/>
                  </a:cubicBezTo>
                  <a:cubicBezTo>
                    <a:pt x="60" y="9"/>
                    <a:pt x="9" y="73"/>
                    <a:pt x="9" y="132"/>
                  </a:cubicBezTo>
                  <a:cubicBezTo>
                    <a:pt x="9" y="166"/>
                    <a:pt x="30" y="194"/>
                    <a:pt x="51" y="224"/>
                  </a:cubicBezTo>
                  <a:cubicBezTo>
                    <a:pt x="72" y="253"/>
                    <a:pt x="93" y="283"/>
                    <a:pt x="95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8242301" y="3836988"/>
              <a:ext cx="257175" cy="96838"/>
            </a:xfrm>
            <a:custGeom>
              <a:avLst/>
              <a:gdLst>
                <a:gd name="T0" fmla="*/ 111 w 116"/>
                <a:gd name="T1" fmla="*/ 44 h 44"/>
                <a:gd name="T2" fmla="*/ 4 w 116"/>
                <a:gd name="T3" fmla="*/ 44 h 44"/>
                <a:gd name="T4" fmla="*/ 0 w 116"/>
                <a:gd name="T5" fmla="*/ 40 h 44"/>
                <a:gd name="T6" fmla="*/ 3 w 116"/>
                <a:gd name="T7" fmla="*/ 35 h 44"/>
                <a:gd name="T8" fmla="*/ 82 w 116"/>
                <a:gd name="T9" fmla="*/ 9 h 44"/>
                <a:gd name="T10" fmla="*/ 4 w 116"/>
                <a:gd name="T11" fmla="*/ 9 h 44"/>
                <a:gd name="T12" fmla="*/ 0 w 116"/>
                <a:gd name="T13" fmla="*/ 4 h 44"/>
                <a:gd name="T14" fmla="*/ 4 w 116"/>
                <a:gd name="T15" fmla="*/ 0 h 44"/>
                <a:gd name="T16" fmla="*/ 111 w 116"/>
                <a:gd name="T17" fmla="*/ 0 h 44"/>
                <a:gd name="T18" fmla="*/ 115 w 116"/>
                <a:gd name="T19" fmla="*/ 4 h 44"/>
                <a:gd name="T20" fmla="*/ 112 w 116"/>
                <a:gd name="T21" fmla="*/ 9 h 44"/>
                <a:gd name="T22" fmla="*/ 33 w 116"/>
                <a:gd name="T23" fmla="*/ 35 h 44"/>
                <a:gd name="T24" fmla="*/ 111 w 116"/>
                <a:gd name="T25" fmla="*/ 35 h 44"/>
                <a:gd name="T26" fmla="*/ 115 w 116"/>
                <a:gd name="T27" fmla="*/ 39 h 44"/>
                <a:gd name="T28" fmla="*/ 111 w 116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44">
                  <a:moveTo>
                    <a:pt x="111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38"/>
                    <a:pt x="1" y="36"/>
                    <a:pt x="3" y="35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5" y="1"/>
                    <a:pt x="115" y="4"/>
                  </a:cubicBezTo>
                  <a:cubicBezTo>
                    <a:pt x="116" y="6"/>
                    <a:pt x="114" y="8"/>
                    <a:pt x="112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3" y="35"/>
                    <a:pt x="115" y="37"/>
                    <a:pt x="115" y="39"/>
                  </a:cubicBezTo>
                  <a:cubicBezTo>
                    <a:pt x="115" y="42"/>
                    <a:pt x="113" y="44"/>
                    <a:pt x="11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8242301" y="3960813"/>
              <a:ext cx="254000" cy="19050"/>
            </a:xfrm>
            <a:custGeom>
              <a:avLst/>
              <a:gdLst>
                <a:gd name="T0" fmla="*/ 111 w 115"/>
                <a:gd name="T1" fmla="*/ 9 h 9"/>
                <a:gd name="T2" fmla="*/ 4 w 115"/>
                <a:gd name="T3" fmla="*/ 9 h 9"/>
                <a:gd name="T4" fmla="*/ 0 w 115"/>
                <a:gd name="T5" fmla="*/ 4 h 9"/>
                <a:gd name="T6" fmla="*/ 4 w 115"/>
                <a:gd name="T7" fmla="*/ 0 h 9"/>
                <a:gd name="T8" fmla="*/ 111 w 115"/>
                <a:gd name="T9" fmla="*/ 0 h 9"/>
                <a:gd name="T10" fmla="*/ 115 w 115"/>
                <a:gd name="T11" fmla="*/ 4 h 9"/>
                <a:gd name="T12" fmla="*/ 111 w 11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9">
                  <a:moveTo>
                    <a:pt x="111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5" y="2"/>
                    <a:pt x="115" y="4"/>
                  </a:cubicBezTo>
                  <a:cubicBezTo>
                    <a:pt x="115" y="7"/>
                    <a:pt x="113" y="9"/>
                    <a:pt x="1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8399463" y="3402013"/>
              <a:ext cx="147638" cy="112713"/>
            </a:xfrm>
            <a:custGeom>
              <a:avLst/>
              <a:gdLst>
                <a:gd name="T0" fmla="*/ 40 w 67"/>
                <a:gd name="T1" fmla="*/ 51 h 51"/>
                <a:gd name="T2" fmla="*/ 5 w 67"/>
                <a:gd name="T3" fmla="*/ 51 h 51"/>
                <a:gd name="T4" fmla="*/ 1 w 67"/>
                <a:gd name="T5" fmla="*/ 50 h 51"/>
                <a:gd name="T6" fmla="*/ 0 w 67"/>
                <a:gd name="T7" fmla="*/ 46 h 51"/>
                <a:gd name="T8" fmla="*/ 32 w 67"/>
                <a:gd name="T9" fmla="*/ 0 h 51"/>
                <a:gd name="T10" fmla="*/ 48 w 67"/>
                <a:gd name="T11" fmla="*/ 4 h 51"/>
                <a:gd name="T12" fmla="*/ 64 w 67"/>
                <a:gd name="T13" fmla="*/ 34 h 51"/>
                <a:gd name="T14" fmla="*/ 40 w 67"/>
                <a:gd name="T15" fmla="*/ 51 h 51"/>
                <a:gd name="T16" fmla="*/ 10 w 67"/>
                <a:gd name="T17" fmla="*/ 42 h 51"/>
                <a:gd name="T18" fmla="*/ 40 w 67"/>
                <a:gd name="T19" fmla="*/ 42 h 51"/>
                <a:gd name="T20" fmla="*/ 55 w 67"/>
                <a:gd name="T21" fmla="*/ 32 h 51"/>
                <a:gd name="T22" fmla="*/ 44 w 67"/>
                <a:gd name="T23" fmla="*/ 12 h 51"/>
                <a:gd name="T24" fmla="*/ 32 w 67"/>
                <a:gd name="T25" fmla="*/ 9 h 51"/>
                <a:gd name="T26" fmla="*/ 10 w 67"/>
                <a:gd name="T27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51">
                  <a:moveTo>
                    <a:pt x="40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2" y="51"/>
                    <a:pt x="1" y="50"/>
                  </a:cubicBezTo>
                  <a:cubicBezTo>
                    <a:pt x="1" y="49"/>
                    <a:pt x="0" y="47"/>
                    <a:pt x="0" y="46"/>
                  </a:cubicBezTo>
                  <a:cubicBezTo>
                    <a:pt x="6" y="8"/>
                    <a:pt x="21" y="0"/>
                    <a:pt x="32" y="0"/>
                  </a:cubicBezTo>
                  <a:cubicBezTo>
                    <a:pt x="37" y="0"/>
                    <a:pt x="42" y="1"/>
                    <a:pt x="48" y="4"/>
                  </a:cubicBezTo>
                  <a:cubicBezTo>
                    <a:pt x="60" y="11"/>
                    <a:pt x="67" y="23"/>
                    <a:pt x="64" y="34"/>
                  </a:cubicBezTo>
                  <a:cubicBezTo>
                    <a:pt x="61" y="44"/>
                    <a:pt x="52" y="51"/>
                    <a:pt x="40" y="51"/>
                  </a:cubicBezTo>
                  <a:close/>
                  <a:moveTo>
                    <a:pt x="10" y="4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48" y="42"/>
                    <a:pt x="53" y="38"/>
                    <a:pt x="55" y="32"/>
                  </a:cubicBezTo>
                  <a:cubicBezTo>
                    <a:pt x="56" y="26"/>
                    <a:pt x="54" y="18"/>
                    <a:pt x="44" y="12"/>
                  </a:cubicBezTo>
                  <a:cubicBezTo>
                    <a:pt x="39" y="10"/>
                    <a:pt x="35" y="9"/>
                    <a:pt x="32" y="9"/>
                  </a:cubicBezTo>
                  <a:cubicBezTo>
                    <a:pt x="19" y="9"/>
                    <a:pt x="13" y="28"/>
                    <a:pt x="1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8193088" y="3402013"/>
              <a:ext cx="146050" cy="112713"/>
            </a:xfrm>
            <a:custGeom>
              <a:avLst/>
              <a:gdLst>
                <a:gd name="T0" fmla="*/ 61 w 66"/>
                <a:gd name="T1" fmla="*/ 51 h 51"/>
                <a:gd name="T2" fmla="*/ 26 w 66"/>
                <a:gd name="T3" fmla="*/ 51 h 51"/>
                <a:gd name="T4" fmla="*/ 3 w 66"/>
                <a:gd name="T5" fmla="*/ 34 h 51"/>
                <a:gd name="T6" fmla="*/ 18 w 66"/>
                <a:gd name="T7" fmla="*/ 4 h 51"/>
                <a:gd name="T8" fmla="*/ 34 w 66"/>
                <a:gd name="T9" fmla="*/ 0 h 51"/>
                <a:gd name="T10" fmla="*/ 66 w 66"/>
                <a:gd name="T11" fmla="*/ 46 h 51"/>
                <a:gd name="T12" fmla="*/ 65 w 66"/>
                <a:gd name="T13" fmla="*/ 50 h 51"/>
                <a:gd name="T14" fmla="*/ 61 w 66"/>
                <a:gd name="T15" fmla="*/ 51 h 51"/>
                <a:gd name="T16" fmla="*/ 34 w 66"/>
                <a:gd name="T17" fmla="*/ 9 h 51"/>
                <a:gd name="T18" fmla="*/ 22 w 66"/>
                <a:gd name="T19" fmla="*/ 12 h 51"/>
                <a:gd name="T20" fmla="*/ 11 w 66"/>
                <a:gd name="T21" fmla="*/ 32 h 51"/>
                <a:gd name="T22" fmla="*/ 26 w 66"/>
                <a:gd name="T23" fmla="*/ 42 h 51"/>
                <a:gd name="T24" fmla="*/ 56 w 66"/>
                <a:gd name="T25" fmla="*/ 42 h 51"/>
                <a:gd name="T26" fmla="*/ 34 w 6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1">
                  <a:moveTo>
                    <a:pt x="61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15" y="51"/>
                    <a:pt x="5" y="44"/>
                    <a:pt x="3" y="34"/>
                  </a:cubicBezTo>
                  <a:cubicBezTo>
                    <a:pt x="0" y="23"/>
                    <a:pt x="6" y="11"/>
                    <a:pt x="18" y="4"/>
                  </a:cubicBezTo>
                  <a:cubicBezTo>
                    <a:pt x="24" y="1"/>
                    <a:pt x="29" y="0"/>
                    <a:pt x="34" y="0"/>
                  </a:cubicBezTo>
                  <a:cubicBezTo>
                    <a:pt x="46" y="0"/>
                    <a:pt x="60" y="8"/>
                    <a:pt x="66" y="46"/>
                  </a:cubicBezTo>
                  <a:cubicBezTo>
                    <a:pt x="66" y="47"/>
                    <a:pt x="66" y="49"/>
                    <a:pt x="65" y="50"/>
                  </a:cubicBezTo>
                  <a:cubicBezTo>
                    <a:pt x="64" y="51"/>
                    <a:pt x="63" y="51"/>
                    <a:pt x="61" y="51"/>
                  </a:cubicBezTo>
                  <a:close/>
                  <a:moveTo>
                    <a:pt x="34" y="9"/>
                  </a:moveTo>
                  <a:cubicBezTo>
                    <a:pt x="31" y="9"/>
                    <a:pt x="27" y="10"/>
                    <a:pt x="22" y="12"/>
                  </a:cubicBezTo>
                  <a:cubicBezTo>
                    <a:pt x="12" y="18"/>
                    <a:pt x="10" y="26"/>
                    <a:pt x="11" y="32"/>
                  </a:cubicBezTo>
                  <a:cubicBezTo>
                    <a:pt x="13" y="38"/>
                    <a:pt x="19" y="42"/>
                    <a:pt x="2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3" y="28"/>
                    <a:pt x="47" y="9"/>
                    <a:pt x="34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20088" y="3495675"/>
              <a:ext cx="101600" cy="314325"/>
            </a:xfrm>
            <a:custGeom>
              <a:avLst/>
              <a:gdLst>
                <a:gd name="T0" fmla="*/ 39 w 46"/>
                <a:gd name="T1" fmla="*/ 142 h 142"/>
                <a:gd name="T2" fmla="*/ 6 w 46"/>
                <a:gd name="T3" fmla="*/ 142 h 142"/>
                <a:gd name="T4" fmla="*/ 2 w 46"/>
                <a:gd name="T5" fmla="*/ 137 h 142"/>
                <a:gd name="T6" fmla="*/ 2 w 46"/>
                <a:gd name="T7" fmla="*/ 30 h 142"/>
                <a:gd name="T8" fmla="*/ 0 w 46"/>
                <a:gd name="T9" fmla="*/ 5 h 142"/>
                <a:gd name="T10" fmla="*/ 1 w 46"/>
                <a:gd name="T11" fmla="*/ 2 h 142"/>
                <a:gd name="T12" fmla="*/ 4 w 46"/>
                <a:gd name="T13" fmla="*/ 0 h 142"/>
                <a:gd name="T14" fmla="*/ 41 w 46"/>
                <a:gd name="T15" fmla="*/ 0 h 142"/>
                <a:gd name="T16" fmla="*/ 44 w 46"/>
                <a:gd name="T17" fmla="*/ 2 h 142"/>
                <a:gd name="T18" fmla="*/ 45 w 46"/>
                <a:gd name="T19" fmla="*/ 5 h 142"/>
                <a:gd name="T20" fmla="*/ 44 w 46"/>
                <a:gd name="T21" fmla="*/ 30 h 142"/>
                <a:gd name="T22" fmla="*/ 44 w 46"/>
                <a:gd name="T23" fmla="*/ 137 h 142"/>
                <a:gd name="T24" fmla="*/ 39 w 46"/>
                <a:gd name="T25" fmla="*/ 142 h 142"/>
                <a:gd name="T26" fmla="*/ 11 w 46"/>
                <a:gd name="T27" fmla="*/ 133 h 142"/>
                <a:gd name="T28" fmla="*/ 35 w 46"/>
                <a:gd name="T29" fmla="*/ 133 h 142"/>
                <a:gd name="T30" fmla="*/ 35 w 46"/>
                <a:gd name="T31" fmla="*/ 30 h 142"/>
                <a:gd name="T32" fmla="*/ 36 w 46"/>
                <a:gd name="T33" fmla="*/ 9 h 142"/>
                <a:gd name="T34" fmla="*/ 10 w 46"/>
                <a:gd name="T35" fmla="*/ 9 h 142"/>
                <a:gd name="T36" fmla="*/ 11 w 46"/>
                <a:gd name="T37" fmla="*/ 31 h 142"/>
                <a:gd name="T38" fmla="*/ 11 w 46"/>
                <a:gd name="T39" fmla="*/ 1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142">
                  <a:moveTo>
                    <a:pt x="39" y="142"/>
                  </a:moveTo>
                  <a:cubicBezTo>
                    <a:pt x="6" y="142"/>
                    <a:pt x="6" y="142"/>
                    <a:pt x="6" y="142"/>
                  </a:cubicBezTo>
                  <a:cubicBezTo>
                    <a:pt x="4" y="142"/>
                    <a:pt x="2" y="140"/>
                    <a:pt x="2" y="13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19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45" y="3"/>
                    <a:pt x="46" y="4"/>
                    <a:pt x="45" y="5"/>
                  </a:cubicBezTo>
                  <a:cubicBezTo>
                    <a:pt x="43" y="19"/>
                    <a:pt x="44" y="30"/>
                    <a:pt x="44" y="30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4" y="140"/>
                    <a:pt x="42" y="142"/>
                    <a:pt x="39" y="142"/>
                  </a:cubicBezTo>
                  <a:close/>
                  <a:moveTo>
                    <a:pt x="11" y="133"/>
                  </a:moveTo>
                  <a:cubicBezTo>
                    <a:pt x="35" y="133"/>
                    <a:pt x="35" y="133"/>
                    <a:pt x="35" y="13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4" y="21"/>
                    <a:pt x="36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21"/>
                    <a:pt x="11" y="30"/>
                    <a:pt x="11" y="31"/>
                  </a:cubicBezTo>
                  <a:lnTo>
                    <a:pt x="11" y="1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5411788" y="3960813"/>
              <a:ext cx="2959100" cy="2897188"/>
            </a:xfrm>
            <a:custGeom>
              <a:avLst/>
              <a:gdLst>
                <a:gd name="T0" fmla="*/ 1335 w 1335"/>
                <a:gd name="T1" fmla="*/ 0 h 1309"/>
                <a:gd name="T2" fmla="*/ 1335 w 1335"/>
                <a:gd name="T3" fmla="*/ 578 h 1309"/>
                <a:gd name="T4" fmla="*/ 1215 w 1335"/>
                <a:gd name="T5" fmla="*/ 697 h 1309"/>
                <a:gd name="T6" fmla="*/ 119 w 1335"/>
                <a:gd name="T7" fmla="*/ 697 h 1309"/>
                <a:gd name="T8" fmla="*/ 0 w 1335"/>
                <a:gd name="T9" fmla="*/ 817 h 1309"/>
                <a:gd name="T10" fmla="*/ 0 w 1335"/>
                <a:gd name="T11" fmla="*/ 1309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5" h="1309">
                  <a:moveTo>
                    <a:pt x="1335" y="0"/>
                  </a:moveTo>
                  <a:cubicBezTo>
                    <a:pt x="1335" y="578"/>
                    <a:pt x="1335" y="578"/>
                    <a:pt x="1335" y="578"/>
                  </a:cubicBezTo>
                  <a:cubicBezTo>
                    <a:pt x="1335" y="644"/>
                    <a:pt x="1281" y="697"/>
                    <a:pt x="1215" y="697"/>
                  </a:cubicBezTo>
                  <a:cubicBezTo>
                    <a:pt x="119" y="697"/>
                    <a:pt x="119" y="697"/>
                    <a:pt x="119" y="697"/>
                  </a:cubicBezTo>
                  <a:cubicBezTo>
                    <a:pt x="53" y="697"/>
                    <a:pt x="0" y="751"/>
                    <a:pt x="0" y="817"/>
                  </a:cubicBezTo>
                  <a:cubicBezTo>
                    <a:pt x="0" y="1309"/>
                    <a:pt x="0" y="1309"/>
                    <a:pt x="0" y="1309"/>
                  </a:cubicBezTo>
                </a:path>
              </a:pathLst>
            </a:custGeom>
            <a:noFill/>
            <a:ln w="349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429376" y="2733675"/>
              <a:ext cx="1182688" cy="4124325"/>
            </a:xfrm>
            <a:custGeom>
              <a:avLst/>
              <a:gdLst>
                <a:gd name="T0" fmla="*/ 534 w 534"/>
                <a:gd name="T1" fmla="*/ 0 h 1863"/>
                <a:gd name="T2" fmla="*/ 534 w 534"/>
                <a:gd name="T3" fmla="*/ 275 h 1863"/>
                <a:gd name="T4" fmla="*/ 413 w 534"/>
                <a:gd name="T5" fmla="*/ 395 h 1863"/>
                <a:gd name="T6" fmla="*/ 134 w 534"/>
                <a:gd name="T7" fmla="*/ 395 h 1863"/>
                <a:gd name="T8" fmla="*/ 0 w 534"/>
                <a:gd name="T9" fmla="*/ 530 h 1863"/>
                <a:gd name="T10" fmla="*/ 0 w 534"/>
                <a:gd name="T11" fmla="*/ 1863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4" h="1863">
                  <a:moveTo>
                    <a:pt x="534" y="0"/>
                  </a:moveTo>
                  <a:cubicBezTo>
                    <a:pt x="534" y="275"/>
                    <a:pt x="534" y="275"/>
                    <a:pt x="534" y="275"/>
                  </a:cubicBezTo>
                  <a:cubicBezTo>
                    <a:pt x="534" y="341"/>
                    <a:pt x="480" y="395"/>
                    <a:pt x="413" y="395"/>
                  </a:cubicBezTo>
                  <a:cubicBezTo>
                    <a:pt x="134" y="395"/>
                    <a:pt x="134" y="395"/>
                    <a:pt x="134" y="395"/>
                  </a:cubicBezTo>
                  <a:cubicBezTo>
                    <a:pt x="60" y="395"/>
                    <a:pt x="0" y="455"/>
                    <a:pt x="0" y="530"/>
                  </a:cubicBezTo>
                  <a:cubicBezTo>
                    <a:pt x="0" y="1863"/>
                    <a:pt x="0" y="1863"/>
                    <a:pt x="0" y="1863"/>
                  </a:cubicBezTo>
                </a:path>
              </a:pathLst>
            </a:custGeom>
            <a:noFill/>
            <a:ln w="61913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7477126" y="2546350"/>
              <a:ext cx="260350" cy="157163"/>
            </a:xfrm>
            <a:custGeom>
              <a:avLst/>
              <a:gdLst>
                <a:gd name="T0" fmla="*/ 107 w 117"/>
                <a:gd name="T1" fmla="*/ 0 h 71"/>
                <a:gd name="T2" fmla="*/ 10 w 117"/>
                <a:gd name="T3" fmla="*/ 0 h 71"/>
                <a:gd name="T4" fmla="*/ 0 w 117"/>
                <a:gd name="T5" fmla="*/ 10 h 71"/>
                <a:gd name="T6" fmla="*/ 0 w 117"/>
                <a:gd name="T7" fmla="*/ 61 h 71"/>
                <a:gd name="T8" fmla="*/ 10 w 117"/>
                <a:gd name="T9" fmla="*/ 71 h 71"/>
                <a:gd name="T10" fmla="*/ 107 w 117"/>
                <a:gd name="T11" fmla="*/ 71 h 71"/>
                <a:gd name="T12" fmla="*/ 117 w 117"/>
                <a:gd name="T13" fmla="*/ 61 h 71"/>
                <a:gd name="T14" fmla="*/ 117 w 117"/>
                <a:gd name="T15" fmla="*/ 10 h 71"/>
                <a:gd name="T16" fmla="*/ 107 w 117"/>
                <a:gd name="T17" fmla="*/ 0 h 71"/>
                <a:gd name="T18" fmla="*/ 102 w 117"/>
                <a:gd name="T19" fmla="*/ 49 h 71"/>
                <a:gd name="T20" fmla="*/ 105 w 117"/>
                <a:gd name="T21" fmla="*/ 55 h 71"/>
                <a:gd name="T22" fmla="*/ 100 w 117"/>
                <a:gd name="T23" fmla="*/ 59 h 71"/>
                <a:gd name="T24" fmla="*/ 17 w 117"/>
                <a:gd name="T25" fmla="*/ 59 h 71"/>
                <a:gd name="T26" fmla="*/ 12 w 117"/>
                <a:gd name="T27" fmla="*/ 54 h 71"/>
                <a:gd name="T28" fmla="*/ 17 w 117"/>
                <a:gd name="T29" fmla="*/ 49 h 71"/>
                <a:gd name="T30" fmla="*/ 74 w 117"/>
                <a:gd name="T31" fmla="*/ 49 h 71"/>
                <a:gd name="T32" fmla="*/ 15 w 117"/>
                <a:gd name="T33" fmla="*/ 24 h 71"/>
                <a:gd name="T34" fmla="*/ 12 w 117"/>
                <a:gd name="T35" fmla="*/ 18 h 71"/>
                <a:gd name="T36" fmla="*/ 17 w 117"/>
                <a:gd name="T37" fmla="*/ 14 h 71"/>
                <a:gd name="T38" fmla="*/ 100 w 117"/>
                <a:gd name="T39" fmla="*/ 14 h 71"/>
                <a:gd name="T40" fmla="*/ 105 w 117"/>
                <a:gd name="T41" fmla="*/ 19 h 71"/>
                <a:gd name="T42" fmla="*/ 100 w 117"/>
                <a:gd name="T43" fmla="*/ 24 h 71"/>
                <a:gd name="T44" fmla="*/ 43 w 117"/>
                <a:gd name="T45" fmla="*/ 24 h 71"/>
                <a:gd name="T46" fmla="*/ 102 w 117"/>
                <a:gd name="T47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71">
                  <a:moveTo>
                    <a:pt x="10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7"/>
                    <a:pt x="5" y="71"/>
                    <a:pt x="10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2" y="71"/>
                    <a:pt x="117" y="67"/>
                    <a:pt x="117" y="61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12" y="0"/>
                    <a:pt x="107" y="0"/>
                  </a:cubicBezTo>
                  <a:close/>
                  <a:moveTo>
                    <a:pt x="102" y="49"/>
                  </a:moveTo>
                  <a:cubicBezTo>
                    <a:pt x="104" y="50"/>
                    <a:pt x="106" y="53"/>
                    <a:pt x="105" y="55"/>
                  </a:cubicBezTo>
                  <a:cubicBezTo>
                    <a:pt x="105" y="58"/>
                    <a:pt x="102" y="59"/>
                    <a:pt x="100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4" y="59"/>
                    <a:pt x="12" y="57"/>
                    <a:pt x="12" y="54"/>
                  </a:cubicBezTo>
                  <a:cubicBezTo>
                    <a:pt x="12" y="51"/>
                    <a:pt x="14" y="49"/>
                    <a:pt x="1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3" y="23"/>
                    <a:pt x="11" y="20"/>
                    <a:pt x="12" y="18"/>
                  </a:cubicBezTo>
                  <a:cubicBezTo>
                    <a:pt x="12" y="16"/>
                    <a:pt x="15" y="14"/>
                    <a:pt x="17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4"/>
                    <a:pt x="105" y="16"/>
                    <a:pt x="105" y="19"/>
                  </a:cubicBezTo>
                  <a:cubicBezTo>
                    <a:pt x="105" y="22"/>
                    <a:pt x="103" y="24"/>
                    <a:pt x="100" y="24"/>
                  </a:cubicBezTo>
                  <a:cubicBezTo>
                    <a:pt x="43" y="24"/>
                    <a:pt x="43" y="24"/>
                    <a:pt x="43" y="24"/>
                  </a:cubicBezTo>
                  <a:lnTo>
                    <a:pt x="102" y="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543801" y="2722563"/>
              <a:ext cx="127000" cy="28575"/>
            </a:xfrm>
            <a:custGeom>
              <a:avLst/>
              <a:gdLst>
                <a:gd name="T0" fmla="*/ 0 w 57"/>
                <a:gd name="T1" fmla="*/ 0 h 13"/>
                <a:gd name="T2" fmla="*/ 29 w 57"/>
                <a:gd name="T3" fmla="*/ 13 h 13"/>
                <a:gd name="T4" fmla="*/ 57 w 57"/>
                <a:gd name="T5" fmla="*/ 0 h 13"/>
                <a:gd name="T6" fmla="*/ 0 w 5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">
                  <a:moveTo>
                    <a:pt x="0" y="0"/>
                  </a:moveTo>
                  <a:cubicBezTo>
                    <a:pt x="7" y="8"/>
                    <a:pt x="17" y="13"/>
                    <a:pt x="29" y="13"/>
                  </a:cubicBezTo>
                  <a:cubicBezTo>
                    <a:pt x="40" y="13"/>
                    <a:pt x="50" y="8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7258051" y="1735138"/>
              <a:ext cx="698500" cy="788988"/>
            </a:xfrm>
            <a:custGeom>
              <a:avLst/>
              <a:gdLst>
                <a:gd name="T0" fmla="*/ 158 w 315"/>
                <a:gd name="T1" fmla="*/ 0 h 356"/>
                <a:gd name="T2" fmla="*/ 0 w 315"/>
                <a:gd name="T3" fmla="*/ 158 h 356"/>
                <a:gd name="T4" fmla="*/ 99 w 315"/>
                <a:gd name="T5" fmla="*/ 305 h 356"/>
                <a:gd name="T6" fmla="*/ 99 w 315"/>
                <a:gd name="T7" fmla="*/ 346 h 356"/>
                <a:gd name="T8" fmla="*/ 109 w 315"/>
                <a:gd name="T9" fmla="*/ 356 h 356"/>
                <a:gd name="T10" fmla="*/ 206 w 315"/>
                <a:gd name="T11" fmla="*/ 356 h 356"/>
                <a:gd name="T12" fmla="*/ 216 w 315"/>
                <a:gd name="T13" fmla="*/ 346 h 356"/>
                <a:gd name="T14" fmla="*/ 216 w 315"/>
                <a:gd name="T15" fmla="*/ 305 h 356"/>
                <a:gd name="T16" fmla="*/ 315 w 315"/>
                <a:gd name="T17" fmla="*/ 158 h 356"/>
                <a:gd name="T18" fmla="*/ 158 w 315"/>
                <a:gd name="T19" fmla="*/ 0 h 356"/>
                <a:gd name="T20" fmla="*/ 149 w 315"/>
                <a:gd name="T21" fmla="*/ 250 h 356"/>
                <a:gd name="T22" fmla="*/ 149 w 315"/>
                <a:gd name="T23" fmla="*/ 182 h 356"/>
                <a:gd name="T24" fmla="*/ 128 w 315"/>
                <a:gd name="T25" fmla="*/ 182 h 356"/>
                <a:gd name="T26" fmla="*/ 166 w 315"/>
                <a:gd name="T27" fmla="*/ 91 h 356"/>
                <a:gd name="T28" fmla="*/ 166 w 315"/>
                <a:gd name="T29" fmla="*/ 159 h 356"/>
                <a:gd name="T30" fmla="*/ 187 w 315"/>
                <a:gd name="T31" fmla="*/ 159 h 356"/>
                <a:gd name="T32" fmla="*/ 149 w 315"/>
                <a:gd name="T33" fmla="*/ 25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356">
                  <a:moveTo>
                    <a:pt x="158" y="0"/>
                  </a:moveTo>
                  <a:cubicBezTo>
                    <a:pt x="70" y="0"/>
                    <a:pt x="0" y="70"/>
                    <a:pt x="0" y="158"/>
                  </a:cubicBezTo>
                  <a:cubicBezTo>
                    <a:pt x="0" y="224"/>
                    <a:pt x="41" y="281"/>
                    <a:pt x="99" y="305"/>
                  </a:cubicBezTo>
                  <a:cubicBezTo>
                    <a:pt x="99" y="346"/>
                    <a:pt x="99" y="346"/>
                    <a:pt x="99" y="346"/>
                  </a:cubicBezTo>
                  <a:cubicBezTo>
                    <a:pt x="99" y="352"/>
                    <a:pt x="104" y="356"/>
                    <a:pt x="109" y="356"/>
                  </a:cubicBezTo>
                  <a:cubicBezTo>
                    <a:pt x="206" y="356"/>
                    <a:pt x="206" y="356"/>
                    <a:pt x="206" y="356"/>
                  </a:cubicBezTo>
                  <a:cubicBezTo>
                    <a:pt x="212" y="356"/>
                    <a:pt x="216" y="352"/>
                    <a:pt x="216" y="346"/>
                  </a:cubicBezTo>
                  <a:cubicBezTo>
                    <a:pt x="216" y="305"/>
                    <a:pt x="216" y="305"/>
                    <a:pt x="216" y="305"/>
                  </a:cubicBezTo>
                  <a:cubicBezTo>
                    <a:pt x="274" y="281"/>
                    <a:pt x="315" y="224"/>
                    <a:pt x="315" y="158"/>
                  </a:cubicBezTo>
                  <a:cubicBezTo>
                    <a:pt x="315" y="70"/>
                    <a:pt x="245" y="0"/>
                    <a:pt x="158" y="0"/>
                  </a:cubicBezTo>
                  <a:close/>
                  <a:moveTo>
                    <a:pt x="149" y="250"/>
                  </a:moveTo>
                  <a:cubicBezTo>
                    <a:pt x="149" y="182"/>
                    <a:pt x="149" y="182"/>
                    <a:pt x="149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159"/>
                    <a:pt x="166" y="159"/>
                    <a:pt x="166" y="159"/>
                  </a:cubicBezTo>
                  <a:cubicBezTo>
                    <a:pt x="187" y="159"/>
                    <a:pt x="187" y="159"/>
                    <a:pt x="187" y="159"/>
                  </a:cubicBezTo>
                  <a:lnTo>
                    <a:pt x="149" y="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6724651" y="6858000"/>
              <a:ext cx="0" cy="0"/>
            </a:xfrm>
            <a:prstGeom prst="line">
              <a:avLst/>
            </a:prstGeom>
            <a:noFill/>
            <a:ln w="46038" cap="flat">
              <a:solidFill>
                <a:srgbClr val="00BC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665538" y="3743325"/>
              <a:ext cx="228600" cy="31750"/>
            </a:xfrm>
            <a:custGeom>
              <a:avLst/>
              <a:gdLst>
                <a:gd name="T0" fmla="*/ 97 w 103"/>
                <a:gd name="T1" fmla="*/ 14 h 14"/>
                <a:gd name="T2" fmla="*/ 7 w 103"/>
                <a:gd name="T3" fmla="*/ 14 h 14"/>
                <a:gd name="T4" fmla="*/ 0 w 103"/>
                <a:gd name="T5" fmla="*/ 7 h 14"/>
                <a:gd name="T6" fmla="*/ 0 w 103"/>
                <a:gd name="T7" fmla="*/ 7 h 14"/>
                <a:gd name="T8" fmla="*/ 7 w 103"/>
                <a:gd name="T9" fmla="*/ 0 h 14"/>
                <a:gd name="T10" fmla="*/ 97 w 103"/>
                <a:gd name="T11" fmla="*/ 0 h 14"/>
                <a:gd name="T12" fmla="*/ 103 w 103"/>
                <a:gd name="T13" fmla="*/ 7 h 14"/>
                <a:gd name="T14" fmla="*/ 103 w 103"/>
                <a:gd name="T15" fmla="*/ 7 h 14"/>
                <a:gd name="T16" fmla="*/ 97 w 10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">
                  <a:moveTo>
                    <a:pt x="9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3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11"/>
                    <a:pt x="100" y="14"/>
                    <a:pt x="97" y="1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703638" y="3786188"/>
              <a:ext cx="153988" cy="28575"/>
            </a:xfrm>
            <a:custGeom>
              <a:avLst/>
              <a:gdLst>
                <a:gd name="T0" fmla="*/ 63 w 69"/>
                <a:gd name="T1" fmla="*/ 13 h 13"/>
                <a:gd name="T2" fmla="*/ 6 w 69"/>
                <a:gd name="T3" fmla="*/ 13 h 13"/>
                <a:gd name="T4" fmla="*/ 0 w 69"/>
                <a:gd name="T5" fmla="*/ 8 h 13"/>
                <a:gd name="T6" fmla="*/ 0 w 69"/>
                <a:gd name="T7" fmla="*/ 5 h 13"/>
                <a:gd name="T8" fmla="*/ 6 w 69"/>
                <a:gd name="T9" fmla="*/ 0 h 13"/>
                <a:gd name="T10" fmla="*/ 63 w 69"/>
                <a:gd name="T11" fmla="*/ 0 h 13"/>
                <a:gd name="T12" fmla="*/ 69 w 69"/>
                <a:gd name="T13" fmla="*/ 5 h 13"/>
                <a:gd name="T14" fmla="*/ 69 w 69"/>
                <a:gd name="T15" fmla="*/ 8 h 13"/>
                <a:gd name="T16" fmla="*/ 63 w 6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">
                  <a:moveTo>
                    <a:pt x="63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1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69" y="2"/>
                    <a:pt x="69" y="5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1"/>
                    <a:pt x="67" y="13"/>
                    <a:pt x="63" y="13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665538" y="3702050"/>
              <a:ext cx="228600" cy="30163"/>
            </a:xfrm>
            <a:custGeom>
              <a:avLst/>
              <a:gdLst>
                <a:gd name="T0" fmla="*/ 97 w 103"/>
                <a:gd name="T1" fmla="*/ 14 h 14"/>
                <a:gd name="T2" fmla="*/ 7 w 103"/>
                <a:gd name="T3" fmla="*/ 14 h 14"/>
                <a:gd name="T4" fmla="*/ 0 w 103"/>
                <a:gd name="T5" fmla="*/ 7 h 14"/>
                <a:gd name="T6" fmla="*/ 0 w 103"/>
                <a:gd name="T7" fmla="*/ 7 h 14"/>
                <a:gd name="T8" fmla="*/ 7 w 103"/>
                <a:gd name="T9" fmla="*/ 0 h 14"/>
                <a:gd name="T10" fmla="*/ 97 w 103"/>
                <a:gd name="T11" fmla="*/ 0 h 14"/>
                <a:gd name="T12" fmla="*/ 103 w 103"/>
                <a:gd name="T13" fmla="*/ 7 h 14"/>
                <a:gd name="T14" fmla="*/ 103 w 103"/>
                <a:gd name="T15" fmla="*/ 7 h 14"/>
                <a:gd name="T16" fmla="*/ 97 w 10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">
                  <a:moveTo>
                    <a:pt x="9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3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11"/>
                    <a:pt x="100" y="14"/>
                    <a:pt x="97" y="1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692526" y="3433763"/>
              <a:ext cx="177800" cy="247650"/>
            </a:xfrm>
            <a:custGeom>
              <a:avLst/>
              <a:gdLst>
                <a:gd name="T0" fmla="*/ 50 w 80"/>
                <a:gd name="T1" fmla="*/ 112 h 112"/>
                <a:gd name="T2" fmla="*/ 46 w 80"/>
                <a:gd name="T3" fmla="*/ 108 h 112"/>
                <a:gd name="T4" fmla="*/ 46 w 80"/>
                <a:gd name="T5" fmla="*/ 53 h 112"/>
                <a:gd name="T6" fmla="*/ 46 w 80"/>
                <a:gd name="T7" fmla="*/ 51 h 112"/>
                <a:gd name="T8" fmla="*/ 69 w 80"/>
                <a:gd name="T9" fmla="*/ 8 h 112"/>
                <a:gd name="T10" fmla="*/ 11 w 80"/>
                <a:gd name="T11" fmla="*/ 8 h 112"/>
                <a:gd name="T12" fmla="*/ 33 w 80"/>
                <a:gd name="T13" fmla="*/ 51 h 112"/>
                <a:gd name="T14" fmla="*/ 34 w 80"/>
                <a:gd name="T15" fmla="*/ 53 h 112"/>
                <a:gd name="T16" fmla="*/ 34 w 80"/>
                <a:gd name="T17" fmla="*/ 108 h 112"/>
                <a:gd name="T18" fmla="*/ 29 w 80"/>
                <a:gd name="T19" fmla="*/ 112 h 112"/>
                <a:gd name="T20" fmla="*/ 25 w 80"/>
                <a:gd name="T21" fmla="*/ 108 h 112"/>
                <a:gd name="T22" fmla="*/ 25 w 80"/>
                <a:gd name="T23" fmla="*/ 54 h 112"/>
                <a:gd name="T24" fmla="*/ 0 w 80"/>
                <a:gd name="T25" fmla="*/ 6 h 112"/>
                <a:gd name="T26" fmla="*/ 0 w 80"/>
                <a:gd name="T27" fmla="*/ 2 h 112"/>
                <a:gd name="T28" fmla="*/ 4 w 80"/>
                <a:gd name="T29" fmla="*/ 0 h 112"/>
                <a:gd name="T30" fmla="*/ 75 w 80"/>
                <a:gd name="T31" fmla="*/ 0 h 112"/>
                <a:gd name="T32" fmla="*/ 79 w 80"/>
                <a:gd name="T33" fmla="*/ 2 h 112"/>
                <a:gd name="T34" fmla="*/ 79 w 80"/>
                <a:gd name="T35" fmla="*/ 6 h 112"/>
                <a:gd name="T36" fmla="*/ 54 w 80"/>
                <a:gd name="T37" fmla="*/ 54 h 112"/>
                <a:gd name="T38" fmla="*/ 54 w 80"/>
                <a:gd name="T39" fmla="*/ 108 h 112"/>
                <a:gd name="T40" fmla="*/ 50 w 80"/>
                <a:gd name="T4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12">
                  <a:moveTo>
                    <a:pt x="50" y="112"/>
                  </a:moveTo>
                  <a:cubicBezTo>
                    <a:pt x="48" y="112"/>
                    <a:pt x="46" y="110"/>
                    <a:pt x="46" y="108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3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10"/>
                    <a:pt x="32" y="112"/>
                    <a:pt x="29" y="112"/>
                  </a:cubicBezTo>
                  <a:cubicBezTo>
                    <a:pt x="27" y="112"/>
                    <a:pt x="25" y="110"/>
                    <a:pt x="25" y="108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9" y="2"/>
                  </a:cubicBezTo>
                  <a:cubicBezTo>
                    <a:pt x="80" y="3"/>
                    <a:pt x="80" y="5"/>
                    <a:pt x="79" y="6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4" y="110"/>
                    <a:pt x="52" y="112"/>
                    <a:pt x="50" y="11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3506788" y="3014663"/>
              <a:ext cx="547688" cy="666750"/>
            </a:xfrm>
            <a:custGeom>
              <a:avLst/>
              <a:gdLst>
                <a:gd name="T0" fmla="*/ 166 w 247"/>
                <a:gd name="T1" fmla="*/ 301 h 301"/>
                <a:gd name="T2" fmla="*/ 81 w 247"/>
                <a:gd name="T3" fmla="*/ 301 h 301"/>
                <a:gd name="T4" fmla="*/ 70 w 247"/>
                <a:gd name="T5" fmla="*/ 290 h 301"/>
                <a:gd name="T6" fmla="*/ 35 w 247"/>
                <a:gd name="T7" fmla="*/ 205 h 301"/>
                <a:gd name="T8" fmla="*/ 0 w 247"/>
                <a:gd name="T9" fmla="*/ 112 h 301"/>
                <a:gd name="T10" fmla="*/ 124 w 247"/>
                <a:gd name="T11" fmla="*/ 0 h 301"/>
                <a:gd name="T12" fmla="*/ 247 w 247"/>
                <a:gd name="T13" fmla="*/ 112 h 301"/>
                <a:gd name="T14" fmla="*/ 212 w 247"/>
                <a:gd name="T15" fmla="*/ 205 h 301"/>
                <a:gd name="T16" fmla="*/ 178 w 247"/>
                <a:gd name="T17" fmla="*/ 290 h 301"/>
                <a:gd name="T18" fmla="*/ 166 w 247"/>
                <a:gd name="T19" fmla="*/ 301 h 301"/>
                <a:gd name="T20" fmla="*/ 124 w 247"/>
                <a:gd name="T21" fmla="*/ 8 h 301"/>
                <a:gd name="T22" fmla="*/ 9 w 247"/>
                <a:gd name="T23" fmla="*/ 112 h 301"/>
                <a:gd name="T24" fmla="*/ 42 w 247"/>
                <a:gd name="T25" fmla="*/ 201 h 301"/>
                <a:gd name="T26" fmla="*/ 78 w 247"/>
                <a:gd name="T27" fmla="*/ 290 h 301"/>
                <a:gd name="T28" fmla="*/ 81 w 247"/>
                <a:gd name="T29" fmla="*/ 293 h 301"/>
                <a:gd name="T30" fmla="*/ 166 w 247"/>
                <a:gd name="T31" fmla="*/ 293 h 301"/>
                <a:gd name="T32" fmla="*/ 170 w 247"/>
                <a:gd name="T33" fmla="*/ 290 h 301"/>
                <a:gd name="T34" fmla="*/ 205 w 247"/>
                <a:gd name="T35" fmla="*/ 201 h 301"/>
                <a:gd name="T36" fmla="*/ 239 w 247"/>
                <a:gd name="T37" fmla="*/ 112 h 301"/>
                <a:gd name="T38" fmla="*/ 124 w 247"/>
                <a:gd name="T39" fmla="*/ 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7" h="301">
                  <a:moveTo>
                    <a:pt x="166" y="301"/>
                  </a:moveTo>
                  <a:cubicBezTo>
                    <a:pt x="81" y="301"/>
                    <a:pt x="81" y="301"/>
                    <a:pt x="81" y="301"/>
                  </a:cubicBezTo>
                  <a:cubicBezTo>
                    <a:pt x="75" y="301"/>
                    <a:pt x="70" y="296"/>
                    <a:pt x="70" y="290"/>
                  </a:cubicBezTo>
                  <a:cubicBezTo>
                    <a:pt x="68" y="258"/>
                    <a:pt x="51" y="231"/>
                    <a:pt x="35" y="205"/>
                  </a:cubicBezTo>
                  <a:cubicBezTo>
                    <a:pt x="18" y="177"/>
                    <a:pt x="0" y="148"/>
                    <a:pt x="0" y="112"/>
                  </a:cubicBezTo>
                  <a:cubicBezTo>
                    <a:pt x="0" y="58"/>
                    <a:pt x="43" y="0"/>
                    <a:pt x="124" y="0"/>
                  </a:cubicBezTo>
                  <a:cubicBezTo>
                    <a:pt x="194" y="0"/>
                    <a:pt x="247" y="59"/>
                    <a:pt x="247" y="112"/>
                  </a:cubicBezTo>
                  <a:cubicBezTo>
                    <a:pt x="247" y="148"/>
                    <a:pt x="230" y="177"/>
                    <a:pt x="212" y="205"/>
                  </a:cubicBezTo>
                  <a:cubicBezTo>
                    <a:pt x="196" y="231"/>
                    <a:pt x="180" y="258"/>
                    <a:pt x="178" y="290"/>
                  </a:cubicBezTo>
                  <a:cubicBezTo>
                    <a:pt x="177" y="296"/>
                    <a:pt x="172" y="301"/>
                    <a:pt x="166" y="301"/>
                  </a:cubicBezTo>
                  <a:close/>
                  <a:moveTo>
                    <a:pt x="124" y="8"/>
                  </a:moveTo>
                  <a:cubicBezTo>
                    <a:pt x="49" y="8"/>
                    <a:pt x="9" y="62"/>
                    <a:pt x="9" y="112"/>
                  </a:cubicBezTo>
                  <a:cubicBezTo>
                    <a:pt x="9" y="145"/>
                    <a:pt x="25" y="172"/>
                    <a:pt x="42" y="201"/>
                  </a:cubicBezTo>
                  <a:cubicBezTo>
                    <a:pt x="59" y="228"/>
                    <a:pt x="76" y="256"/>
                    <a:pt x="78" y="290"/>
                  </a:cubicBezTo>
                  <a:cubicBezTo>
                    <a:pt x="78" y="292"/>
                    <a:pt x="80" y="293"/>
                    <a:pt x="81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8" y="293"/>
                    <a:pt x="169" y="292"/>
                    <a:pt x="170" y="290"/>
                  </a:cubicBezTo>
                  <a:cubicBezTo>
                    <a:pt x="172" y="256"/>
                    <a:pt x="189" y="228"/>
                    <a:pt x="205" y="201"/>
                  </a:cubicBezTo>
                  <a:cubicBezTo>
                    <a:pt x="223" y="172"/>
                    <a:pt x="239" y="145"/>
                    <a:pt x="239" y="112"/>
                  </a:cubicBezTo>
                  <a:cubicBezTo>
                    <a:pt x="239" y="63"/>
                    <a:pt x="190" y="8"/>
                    <a:pt x="124" y="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781426" y="3803650"/>
              <a:ext cx="2071688" cy="3054350"/>
            </a:xfrm>
            <a:custGeom>
              <a:avLst/>
              <a:gdLst>
                <a:gd name="T0" fmla="*/ 0 w 935"/>
                <a:gd name="T1" fmla="*/ 0 h 1380"/>
                <a:gd name="T2" fmla="*/ 0 w 935"/>
                <a:gd name="T3" fmla="*/ 104 h 1380"/>
                <a:gd name="T4" fmla="*/ 80 w 935"/>
                <a:gd name="T5" fmla="*/ 183 h 1380"/>
                <a:gd name="T6" fmla="*/ 855 w 935"/>
                <a:gd name="T7" fmla="*/ 183 h 1380"/>
                <a:gd name="T8" fmla="*/ 935 w 935"/>
                <a:gd name="T9" fmla="*/ 263 h 1380"/>
                <a:gd name="T10" fmla="*/ 935 w 935"/>
                <a:gd name="T11" fmla="*/ 138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5" h="1380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48"/>
                    <a:pt x="35" y="183"/>
                    <a:pt x="80" y="183"/>
                  </a:cubicBezTo>
                  <a:cubicBezTo>
                    <a:pt x="855" y="183"/>
                    <a:pt x="855" y="183"/>
                    <a:pt x="855" y="183"/>
                  </a:cubicBezTo>
                  <a:cubicBezTo>
                    <a:pt x="899" y="183"/>
                    <a:pt x="935" y="219"/>
                    <a:pt x="935" y="263"/>
                  </a:cubicBezTo>
                  <a:cubicBezTo>
                    <a:pt x="935" y="1380"/>
                    <a:pt x="935" y="1380"/>
                    <a:pt x="935" y="1380"/>
                  </a:cubicBezTo>
                </a:path>
              </a:pathLst>
            </a:custGeom>
            <a:noFill/>
            <a:ln w="349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218113" y="3910013"/>
              <a:ext cx="219075" cy="44450"/>
            </a:xfrm>
            <a:custGeom>
              <a:avLst/>
              <a:gdLst>
                <a:gd name="T0" fmla="*/ 99 w 99"/>
                <a:gd name="T1" fmla="*/ 20 h 20"/>
                <a:gd name="T2" fmla="*/ 99 w 99"/>
                <a:gd name="T3" fmla="*/ 8 h 20"/>
                <a:gd name="T4" fmla="*/ 91 w 99"/>
                <a:gd name="T5" fmla="*/ 0 h 20"/>
                <a:gd name="T6" fmla="*/ 8 w 99"/>
                <a:gd name="T7" fmla="*/ 0 h 20"/>
                <a:gd name="T8" fmla="*/ 0 w 99"/>
                <a:gd name="T9" fmla="*/ 8 h 20"/>
                <a:gd name="T10" fmla="*/ 0 w 99"/>
                <a:gd name="T11" fmla="*/ 20 h 20"/>
                <a:gd name="T12" fmla="*/ 99 w 99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99" y="20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5" y="0"/>
                    <a:pt x="9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9" y="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218113" y="3973513"/>
              <a:ext cx="219075" cy="285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218113" y="4022725"/>
              <a:ext cx="219075" cy="44450"/>
            </a:xfrm>
            <a:custGeom>
              <a:avLst/>
              <a:gdLst>
                <a:gd name="T0" fmla="*/ 0 w 99"/>
                <a:gd name="T1" fmla="*/ 0 h 20"/>
                <a:gd name="T2" fmla="*/ 0 w 99"/>
                <a:gd name="T3" fmla="*/ 12 h 20"/>
                <a:gd name="T4" fmla="*/ 8 w 99"/>
                <a:gd name="T5" fmla="*/ 20 h 20"/>
                <a:gd name="T6" fmla="*/ 91 w 99"/>
                <a:gd name="T7" fmla="*/ 20 h 20"/>
                <a:gd name="T8" fmla="*/ 99 w 99"/>
                <a:gd name="T9" fmla="*/ 12 h 20"/>
                <a:gd name="T10" fmla="*/ 99 w 99"/>
                <a:gd name="T11" fmla="*/ 0 h 20"/>
                <a:gd name="T12" fmla="*/ 0 w 9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20"/>
                    <a:pt x="8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5" y="20"/>
                    <a:pt x="99" y="16"/>
                    <a:pt x="99" y="12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5046663" y="3181350"/>
              <a:ext cx="560388" cy="700088"/>
            </a:xfrm>
            <a:custGeom>
              <a:avLst/>
              <a:gdLst>
                <a:gd name="T0" fmla="*/ 126 w 253"/>
                <a:gd name="T1" fmla="*/ 0 h 316"/>
                <a:gd name="T2" fmla="*/ 0 w 253"/>
                <a:gd name="T3" fmla="*/ 111 h 316"/>
                <a:gd name="T4" fmla="*/ 70 w 253"/>
                <a:gd name="T5" fmla="*/ 305 h 316"/>
                <a:gd name="T6" fmla="*/ 83 w 253"/>
                <a:gd name="T7" fmla="*/ 316 h 316"/>
                <a:gd name="T8" fmla="*/ 169 w 253"/>
                <a:gd name="T9" fmla="*/ 316 h 316"/>
                <a:gd name="T10" fmla="*/ 182 w 253"/>
                <a:gd name="T11" fmla="*/ 305 h 316"/>
                <a:gd name="T12" fmla="*/ 253 w 253"/>
                <a:gd name="T13" fmla="*/ 111 h 316"/>
                <a:gd name="T14" fmla="*/ 126 w 253"/>
                <a:gd name="T15" fmla="*/ 0 h 316"/>
                <a:gd name="T16" fmla="*/ 113 w 253"/>
                <a:gd name="T17" fmla="*/ 285 h 316"/>
                <a:gd name="T18" fmla="*/ 111 w 253"/>
                <a:gd name="T19" fmla="*/ 285 h 316"/>
                <a:gd name="T20" fmla="*/ 107 w 253"/>
                <a:gd name="T21" fmla="*/ 283 h 316"/>
                <a:gd name="T22" fmla="*/ 66 w 253"/>
                <a:gd name="T23" fmla="*/ 176 h 316"/>
                <a:gd name="T24" fmla="*/ 65 w 253"/>
                <a:gd name="T25" fmla="*/ 176 h 316"/>
                <a:gd name="T26" fmla="*/ 49 w 253"/>
                <a:gd name="T27" fmla="*/ 160 h 316"/>
                <a:gd name="T28" fmla="*/ 65 w 253"/>
                <a:gd name="T29" fmla="*/ 144 h 316"/>
                <a:gd name="T30" fmla="*/ 80 w 253"/>
                <a:gd name="T31" fmla="*/ 160 h 316"/>
                <a:gd name="T32" fmla="*/ 74 w 253"/>
                <a:gd name="T33" fmla="*/ 173 h 316"/>
                <a:gd name="T34" fmla="*/ 115 w 253"/>
                <a:gd name="T35" fmla="*/ 279 h 316"/>
                <a:gd name="T36" fmla="*/ 113 w 253"/>
                <a:gd name="T37" fmla="*/ 285 h 316"/>
                <a:gd name="T38" fmla="*/ 188 w 253"/>
                <a:gd name="T39" fmla="*/ 176 h 316"/>
                <a:gd name="T40" fmla="*/ 187 w 253"/>
                <a:gd name="T41" fmla="*/ 176 h 316"/>
                <a:gd name="T42" fmla="*/ 145 w 253"/>
                <a:gd name="T43" fmla="*/ 283 h 316"/>
                <a:gd name="T44" fmla="*/ 141 w 253"/>
                <a:gd name="T45" fmla="*/ 285 h 316"/>
                <a:gd name="T46" fmla="*/ 140 w 253"/>
                <a:gd name="T47" fmla="*/ 285 h 316"/>
                <a:gd name="T48" fmla="*/ 137 w 253"/>
                <a:gd name="T49" fmla="*/ 279 h 316"/>
                <a:gd name="T50" fmla="*/ 178 w 253"/>
                <a:gd name="T51" fmla="*/ 173 h 316"/>
                <a:gd name="T52" fmla="*/ 172 w 253"/>
                <a:gd name="T53" fmla="*/ 160 h 316"/>
                <a:gd name="T54" fmla="*/ 188 w 253"/>
                <a:gd name="T55" fmla="*/ 144 h 316"/>
                <a:gd name="T56" fmla="*/ 204 w 253"/>
                <a:gd name="T57" fmla="*/ 160 h 316"/>
                <a:gd name="T58" fmla="*/ 188 w 253"/>
                <a:gd name="T59" fmla="*/ 17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3" h="316">
                  <a:moveTo>
                    <a:pt x="126" y="0"/>
                  </a:moveTo>
                  <a:cubicBezTo>
                    <a:pt x="41" y="0"/>
                    <a:pt x="0" y="51"/>
                    <a:pt x="0" y="111"/>
                  </a:cubicBezTo>
                  <a:cubicBezTo>
                    <a:pt x="0" y="184"/>
                    <a:pt x="55" y="235"/>
                    <a:pt x="70" y="305"/>
                  </a:cubicBezTo>
                  <a:cubicBezTo>
                    <a:pt x="71" y="311"/>
                    <a:pt x="77" y="316"/>
                    <a:pt x="83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76" y="316"/>
                    <a:pt x="181" y="311"/>
                    <a:pt x="182" y="305"/>
                  </a:cubicBezTo>
                  <a:cubicBezTo>
                    <a:pt x="197" y="235"/>
                    <a:pt x="253" y="184"/>
                    <a:pt x="253" y="111"/>
                  </a:cubicBezTo>
                  <a:cubicBezTo>
                    <a:pt x="253" y="51"/>
                    <a:pt x="201" y="0"/>
                    <a:pt x="126" y="0"/>
                  </a:cubicBezTo>
                  <a:close/>
                  <a:moveTo>
                    <a:pt x="113" y="285"/>
                  </a:moveTo>
                  <a:cubicBezTo>
                    <a:pt x="112" y="285"/>
                    <a:pt x="112" y="285"/>
                    <a:pt x="111" y="285"/>
                  </a:cubicBezTo>
                  <a:cubicBezTo>
                    <a:pt x="109" y="285"/>
                    <a:pt x="108" y="284"/>
                    <a:pt x="107" y="283"/>
                  </a:cubicBezTo>
                  <a:cubicBezTo>
                    <a:pt x="66" y="176"/>
                    <a:pt x="66" y="176"/>
                    <a:pt x="66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56" y="176"/>
                    <a:pt x="49" y="169"/>
                    <a:pt x="49" y="160"/>
                  </a:cubicBezTo>
                  <a:cubicBezTo>
                    <a:pt x="49" y="151"/>
                    <a:pt x="56" y="144"/>
                    <a:pt x="65" y="144"/>
                  </a:cubicBezTo>
                  <a:cubicBezTo>
                    <a:pt x="73" y="144"/>
                    <a:pt x="80" y="151"/>
                    <a:pt x="80" y="160"/>
                  </a:cubicBezTo>
                  <a:cubicBezTo>
                    <a:pt x="80" y="165"/>
                    <a:pt x="78" y="170"/>
                    <a:pt x="74" y="173"/>
                  </a:cubicBezTo>
                  <a:cubicBezTo>
                    <a:pt x="115" y="279"/>
                    <a:pt x="115" y="279"/>
                    <a:pt x="115" y="279"/>
                  </a:cubicBezTo>
                  <a:cubicBezTo>
                    <a:pt x="116" y="282"/>
                    <a:pt x="115" y="284"/>
                    <a:pt x="113" y="285"/>
                  </a:cubicBezTo>
                  <a:close/>
                  <a:moveTo>
                    <a:pt x="188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45" y="283"/>
                    <a:pt x="145" y="283"/>
                    <a:pt x="145" y="283"/>
                  </a:cubicBezTo>
                  <a:cubicBezTo>
                    <a:pt x="145" y="284"/>
                    <a:pt x="143" y="285"/>
                    <a:pt x="141" y="285"/>
                  </a:cubicBezTo>
                  <a:cubicBezTo>
                    <a:pt x="141" y="285"/>
                    <a:pt x="140" y="285"/>
                    <a:pt x="140" y="285"/>
                  </a:cubicBezTo>
                  <a:cubicBezTo>
                    <a:pt x="137" y="284"/>
                    <a:pt x="136" y="282"/>
                    <a:pt x="137" y="279"/>
                  </a:cubicBezTo>
                  <a:cubicBezTo>
                    <a:pt x="178" y="173"/>
                    <a:pt x="178" y="173"/>
                    <a:pt x="178" y="173"/>
                  </a:cubicBezTo>
                  <a:cubicBezTo>
                    <a:pt x="174" y="170"/>
                    <a:pt x="172" y="165"/>
                    <a:pt x="172" y="160"/>
                  </a:cubicBezTo>
                  <a:cubicBezTo>
                    <a:pt x="172" y="151"/>
                    <a:pt x="179" y="144"/>
                    <a:pt x="188" y="144"/>
                  </a:cubicBezTo>
                  <a:cubicBezTo>
                    <a:pt x="197" y="144"/>
                    <a:pt x="204" y="151"/>
                    <a:pt x="204" y="160"/>
                  </a:cubicBezTo>
                  <a:cubicBezTo>
                    <a:pt x="204" y="169"/>
                    <a:pt x="197" y="176"/>
                    <a:pt x="188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327651" y="4040188"/>
              <a:ext cx="230188" cy="2817813"/>
            </a:xfrm>
            <a:custGeom>
              <a:avLst/>
              <a:gdLst>
                <a:gd name="T0" fmla="*/ 0 w 104"/>
                <a:gd name="T1" fmla="*/ 0 h 1273"/>
                <a:gd name="T2" fmla="*/ 0 w 104"/>
                <a:gd name="T3" fmla="*/ 408 h 1273"/>
                <a:gd name="T4" fmla="*/ 52 w 104"/>
                <a:gd name="T5" fmla="*/ 460 h 1273"/>
                <a:gd name="T6" fmla="*/ 52 w 104"/>
                <a:gd name="T7" fmla="*/ 460 h 1273"/>
                <a:gd name="T8" fmla="*/ 104 w 104"/>
                <a:gd name="T9" fmla="*/ 512 h 1273"/>
                <a:gd name="T10" fmla="*/ 104 w 104"/>
                <a:gd name="T11" fmla="*/ 127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273">
                  <a:moveTo>
                    <a:pt x="0" y="0"/>
                  </a:moveTo>
                  <a:cubicBezTo>
                    <a:pt x="0" y="408"/>
                    <a:pt x="0" y="408"/>
                    <a:pt x="0" y="408"/>
                  </a:cubicBezTo>
                  <a:cubicBezTo>
                    <a:pt x="0" y="437"/>
                    <a:pt x="23" y="460"/>
                    <a:pt x="52" y="460"/>
                  </a:cubicBezTo>
                  <a:cubicBezTo>
                    <a:pt x="52" y="460"/>
                    <a:pt x="52" y="460"/>
                    <a:pt x="52" y="460"/>
                  </a:cubicBezTo>
                  <a:cubicBezTo>
                    <a:pt x="81" y="460"/>
                    <a:pt x="104" y="483"/>
                    <a:pt x="104" y="512"/>
                  </a:cubicBezTo>
                  <a:cubicBezTo>
                    <a:pt x="104" y="1273"/>
                    <a:pt x="104" y="1273"/>
                    <a:pt x="104" y="1273"/>
                  </a:cubicBezTo>
                </a:path>
              </a:pathLst>
            </a:custGeom>
            <a:noFill/>
            <a:ln w="1063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681538" y="3109913"/>
              <a:ext cx="2043113" cy="3748088"/>
            </a:xfrm>
            <a:custGeom>
              <a:avLst/>
              <a:gdLst>
                <a:gd name="T0" fmla="*/ 0 w 922"/>
                <a:gd name="T1" fmla="*/ 0 h 1693"/>
                <a:gd name="T2" fmla="*/ 0 w 922"/>
                <a:gd name="T3" fmla="*/ 587 h 1693"/>
                <a:gd name="T4" fmla="*/ 77 w 922"/>
                <a:gd name="T5" fmla="*/ 663 h 1693"/>
                <a:gd name="T6" fmla="*/ 845 w 922"/>
                <a:gd name="T7" fmla="*/ 663 h 1693"/>
                <a:gd name="T8" fmla="*/ 922 w 922"/>
                <a:gd name="T9" fmla="*/ 740 h 1693"/>
                <a:gd name="T10" fmla="*/ 922 w 922"/>
                <a:gd name="T11" fmla="*/ 1693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2" h="1693">
                  <a:moveTo>
                    <a:pt x="0" y="0"/>
                  </a:moveTo>
                  <a:cubicBezTo>
                    <a:pt x="0" y="587"/>
                    <a:pt x="0" y="587"/>
                    <a:pt x="0" y="587"/>
                  </a:cubicBezTo>
                  <a:cubicBezTo>
                    <a:pt x="0" y="629"/>
                    <a:pt x="35" y="663"/>
                    <a:pt x="77" y="663"/>
                  </a:cubicBezTo>
                  <a:cubicBezTo>
                    <a:pt x="845" y="663"/>
                    <a:pt x="845" y="663"/>
                    <a:pt x="845" y="663"/>
                  </a:cubicBezTo>
                  <a:cubicBezTo>
                    <a:pt x="887" y="663"/>
                    <a:pt x="922" y="698"/>
                    <a:pt x="922" y="740"/>
                  </a:cubicBezTo>
                  <a:cubicBezTo>
                    <a:pt x="922" y="1693"/>
                    <a:pt x="922" y="1693"/>
                    <a:pt x="922" y="1693"/>
                  </a:cubicBezTo>
                </a:path>
              </a:pathLst>
            </a:custGeom>
            <a:noFill/>
            <a:ln w="460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437063" y="2339975"/>
              <a:ext cx="492125" cy="606425"/>
            </a:xfrm>
            <a:custGeom>
              <a:avLst/>
              <a:gdLst>
                <a:gd name="T0" fmla="*/ 147 w 222"/>
                <a:gd name="T1" fmla="*/ 274 h 274"/>
                <a:gd name="T2" fmla="*/ 74 w 222"/>
                <a:gd name="T3" fmla="*/ 274 h 274"/>
                <a:gd name="T4" fmla="*/ 60 w 222"/>
                <a:gd name="T5" fmla="*/ 262 h 274"/>
                <a:gd name="T6" fmla="*/ 31 w 222"/>
                <a:gd name="T7" fmla="*/ 193 h 274"/>
                <a:gd name="T8" fmla="*/ 0 w 222"/>
                <a:gd name="T9" fmla="*/ 97 h 274"/>
                <a:gd name="T10" fmla="*/ 111 w 222"/>
                <a:gd name="T11" fmla="*/ 0 h 274"/>
                <a:gd name="T12" fmla="*/ 222 w 222"/>
                <a:gd name="T13" fmla="*/ 97 h 274"/>
                <a:gd name="T14" fmla="*/ 191 w 222"/>
                <a:gd name="T15" fmla="*/ 193 h 274"/>
                <a:gd name="T16" fmla="*/ 162 w 222"/>
                <a:gd name="T17" fmla="*/ 262 h 274"/>
                <a:gd name="T18" fmla="*/ 147 w 222"/>
                <a:gd name="T19" fmla="*/ 274 h 274"/>
                <a:gd name="T20" fmla="*/ 111 w 222"/>
                <a:gd name="T21" fmla="*/ 8 h 274"/>
                <a:gd name="T22" fmla="*/ 8 w 222"/>
                <a:gd name="T23" fmla="*/ 97 h 274"/>
                <a:gd name="T24" fmla="*/ 38 w 222"/>
                <a:gd name="T25" fmla="*/ 189 h 274"/>
                <a:gd name="T26" fmla="*/ 67 w 222"/>
                <a:gd name="T27" fmla="*/ 260 h 274"/>
                <a:gd name="T28" fmla="*/ 74 w 222"/>
                <a:gd name="T29" fmla="*/ 266 h 274"/>
                <a:gd name="T30" fmla="*/ 147 w 222"/>
                <a:gd name="T31" fmla="*/ 266 h 274"/>
                <a:gd name="T32" fmla="*/ 154 w 222"/>
                <a:gd name="T33" fmla="*/ 260 h 274"/>
                <a:gd name="T34" fmla="*/ 184 w 222"/>
                <a:gd name="T35" fmla="*/ 189 h 274"/>
                <a:gd name="T36" fmla="*/ 214 w 222"/>
                <a:gd name="T37" fmla="*/ 97 h 274"/>
                <a:gd name="T38" fmla="*/ 111 w 222"/>
                <a:gd name="T39" fmla="*/ 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74">
                  <a:moveTo>
                    <a:pt x="147" y="274"/>
                  </a:moveTo>
                  <a:cubicBezTo>
                    <a:pt x="74" y="274"/>
                    <a:pt x="74" y="274"/>
                    <a:pt x="74" y="274"/>
                  </a:cubicBezTo>
                  <a:cubicBezTo>
                    <a:pt x="67" y="274"/>
                    <a:pt x="61" y="269"/>
                    <a:pt x="60" y="262"/>
                  </a:cubicBezTo>
                  <a:cubicBezTo>
                    <a:pt x="54" y="237"/>
                    <a:pt x="43" y="215"/>
                    <a:pt x="31" y="193"/>
                  </a:cubicBezTo>
                  <a:cubicBezTo>
                    <a:pt x="16" y="164"/>
                    <a:pt x="0" y="133"/>
                    <a:pt x="0" y="97"/>
                  </a:cubicBezTo>
                  <a:cubicBezTo>
                    <a:pt x="0" y="38"/>
                    <a:pt x="44" y="0"/>
                    <a:pt x="111" y="0"/>
                  </a:cubicBezTo>
                  <a:cubicBezTo>
                    <a:pt x="174" y="0"/>
                    <a:pt x="222" y="41"/>
                    <a:pt x="222" y="97"/>
                  </a:cubicBezTo>
                  <a:cubicBezTo>
                    <a:pt x="222" y="133"/>
                    <a:pt x="206" y="164"/>
                    <a:pt x="191" y="193"/>
                  </a:cubicBezTo>
                  <a:cubicBezTo>
                    <a:pt x="179" y="215"/>
                    <a:pt x="167" y="237"/>
                    <a:pt x="162" y="262"/>
                  </a:cubicBezTo>
                  <a:cubicBezTo>
                    <a:pt x="161" y="269"/>
                    <a:pt x="155" y="274"/>
                    <a:pt x="147" y="274"/>
                  </a:cubicBezTo>
                  <a:close/>
                  <a:moveTo>
                    <a:pt x="111" y="8"/>
                  </a:moveTo>
                  <a:cubicBezTo>
                    <a:pt x="35" y="8"/>
                    <a:pt x="8" y="54"/>
                    <a:pt x="8" y="97"/>
                  </a:cubicBezTo>
                  <a:cubicBezTo>
                    <a:pt x="8" y="131"/>
                    <a:pt x="23" y="159"/>
                    <a:pt x="38" y="189"/>
                  </a:cubicBezTo>
                  <a:cubicBezTo>
                    <a:pt x="50" y="211"/>
                    <a:pt x="62" y="234"/>
                    <a:pt x="67" y="260"/>
                  </a:cubicBezTo>
                  <a:cubicBezTo>
                    <a:pt x="68" y="264"/>
                    <a:pt x="71" y="266"/>
                    <a:pt x="74" y="266"/>
                  </a:cubicBezTo>
                  <a:cubicBezTo>
                    <a:pt x="147" y="266"/>
                    <a:pt x="147" y="266"/>
                    <a:pt x="147" y="266"/>
                  </a:cubicBezTo>
                  <a:cubicBezTo>
                    <a:pt x="151" y="266"/>
                    <a:pt x="154" y="264"/>
                    <a:pt x="154" y="260"/>
                  </a:cubicBezTo>
                  <a:cubicBezTo>
                    <a:pt x="160" y="234"/>
                    <a:pt x="172" y="211"/>
                    <a:pt x="184" y="189"/>
                  </a:cubicBezTo>
                  <a:cubicBezTo>
                    <a:pt x="199" y="159"/>
                    <a:pt x="214" y="131"/>
                    <a:pt x="214" y="97"/>
                  </a:cubicBezTo>
                  <a:cubicBezTo>
                    <a:pt x="214" y="46"/>
                    <a:pt x="170" y="8"/>
                    <a:pt x="111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581526" y="2967038"/>
              <a:ext cx="203200" cy="61913"/>
            </a:xfrm>
            <a:custGeom>
              <a:avLst/>
              <a:gdLst>
                <a:gd name="T0" fmla="*/ 88 w 92"/>
                <a:gd name="T1" fmla="*/ 28 h 28"/>
                <a:gd name="T2" fmla="*/ 84 w 92"/>
                <a:gd name="T3" fmla="*/ 24 h 28"/>
                <a:gd name="T4" fmla="*/ 84 w 92"/>
                <a:gd name="T5" fmla="*/ 13 h 28"/>
                <a:gd name="T6" fmla="*/ 78 w 92"/>
                <a:gd name="T7" fmla="*/ 8 h 28"/>
                <a:gd name="T8" fmla="*/ 14 w 92"/>
                <a:gd name="T9" fmla="*/ 8 h 28"/>
                <a:gd name="T10" fmla="*/ 8 w 92"/>
                <a:gd name="T11" fmla="*/ 13 h 28"/>
                <a:gd name="T12" fmla="*/ 8 w 92"/>
                <a:gd name="T13" fmla="*/ 24 h 28"/>
                <a:gd name="T14" fmla="*/ 4 w 92"/>
                <a:gd name="T15" fmla="*/ 28 h 28"/>
                <a:gd name="T16" fmla="*/ 0 w 92"/>
                <a:gd name="T17" fmla="*/ 24 h 28"/>
                <a:gd name="T18" fmla="*/ 0 w 92"/>
                <a:gd name="T19" fmla="*/ 13 h 28"/>
                <a:gd name="T20" fmla="*/ 14 w 92"/>
                <a:gd name="T21" fmla="*/ 0 h 28"/>
                <a:gd name="T22" fmla="*/ 78 w 92"/>
                <a:gd name="T23" fmla="*/ 0 h 28"/>
                <a:gd name="T24" fmla="*/ 92 w 92"/>
                <a:gd name="T25" fmla="*/ 13 h 28"/>
                <a:gd name="T26" fmla="*/ 92 w 92"/>
                <a:gd name="T27" fmla="*/ 24 h 28"/>
                <a:gd name="T28" fmla="*/ 88 w 92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28">
                  <a:moveTo>
                    <a:pt x="88" y="28"/>
                  </a:moveTo>
                  <a:cubicBezTo>
                    <a:pt x="86" y="28"/>
                    <a:pt x="84" y="26"/>
                    <a:pt x="84" y="2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0"/>
                    <a:pt x="81" y="8"/>
                    <a:pt x="78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8"/>
                    <a:pt x="8" y="10"/>
                    <a:pt x="8" y="1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2" y="6"/>
                    <a:pt x="92" y="13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6"/>
                    <a:pt x="90" y="28"/>
                    <a:pt x="88" y="28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4581526" y="3011488"/>
              <a:ext cx="203200" cy="103188"/>
            </a:xfrm>
            <a:custGeom>
              <a:avLst/>
              <a:gdLst>
                <a:gd name="T0" fmla="*/ 79 w 92"/>
                <a:gd name="T1" fmla="*/ 47 h 47"/>
                <a:gd name="T2" fmla="*/ 12 w 92"/>
                <a:gd name="T3" fmla="*/ 47 h 47"/>
                <a:gd name="T4" fmla="*/ 0 w 92"/>
                <a:gd name="T5" fmla="*/ 35 h 47"/>
                <a:gd name="T6" fmla="*/ 0 w 92"/>
                <a:gd name="T7" fmla="*/ 4 h 47"/>
                <a:gd name="T8" fmla="*/ 4 w 92"/>
                <a:gd name="T9" fmla="*/ 0 h 47"/>
                <a:gd name="T10" fmla="*/ 88 w 92"/>
                <a:gd name="T11" fmla="*/ 0 h 47"/>
                <a:gd name="T12" fmla="*/ 92 w 92"/>
                <a:gd name="T13" fmla="*/ 4 h 47"/>
                <a:gd name="T14" fmla="*/ 92 w 92"/>
                <a:gd name="T15" fmla="*/ 35 h 47"/>
                <a:gd name="T16" fmla="*/ 79 w 92"/>
                <a:gd name="T17" fmla="*/ 47 h 47"/>
                <a:gd name="T18" fmla="*/ 8 w 92"/>
                <a:gd name="T19" fmla="*/ 8 h 47"/>
                <a:gd name="T20" fmla="*/ 8 w 92"/>
                <a:gd name="T21" fmla="*/ 35 h 47"/>
                <a:gd name="T22" fmla="*/ 12 w 92"/>
                <a:gd name="T23" fmla="*/ 39 h 47"/>
                <a:gd name="T24" fmla="*/ 79 w 92"/>
                <a:gd name="T25" fmla="*/ 39 h 47"/>
                <a:gd name="T26" fmla="*/ 84 w 92"/>
                <a:gd name="T27" fmla="*/ 35 h 47"/>
                <a:gd name="T28" fmla="*/ 84 w 92"/>
                <a:gd name="T29" fmla="*/ 8 h 47"/>
                <a:gd name="T30" fmla="*/ 8 w 92"/>
                <a:gd name="T3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47">
                  <a:moveTo>
                    <a:pt x="79" y="47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6" y="47"/>
                    <a:pt x="0" y="41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1"/>
                    <a:pt x="92" y="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41"/>
                    <a:pt x="86" y="47"/>
                    <a:pt x="79" y="47"/>
                  </a:cubicBezTo>
                  <a:close/>
                  <a:moveTo>
                    <a:pt x="8" y="8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10" y="39"/>
                    <a:pt x="12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2" y="39"/>
                    <a:pt x="84" y="37"/>
                    <a:pt x="84" y="35"/>
                  </a:cubicBezTo>
                  <a:cubicBezTo>
                    <a:pt x="84" y="8"/>
                    <a:pt x="84" y="8"/>
                    <a:pt x="84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4586288" y="3051175"/>
              <a:ext cx="195263" cy="17463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4700588" y="2636838"/>
              <a:ext cx="106363" cy="246063"/>
            </a:xfrm>
            <a:custGeom>
              <a:avLst/>
              <a:gdLst>
                <a:gd name="T0" fmla="*/ 5 w 48"/>
                <a:gd name="T1" fmla="*/ 111 h 111"/>
                <a:gd name="T2" fmla="*/ 3 w 48"/>
                <a:gd name="T3" fmla="*/ 110 h 111"/>
                <a:gd name="T4" fmla="*/ 1 w 48"/>
                <a:gd name="T5" fmla="*/ 105 h 111"/>
                <a:gd name="T6" fmla="*/ 40 w 48"/>
                <a:gd name="T7" fmla="*/ 3 h 111"/>
                <a:gd name="T8" fmla="*/ 45 w 48"/>
                <a:gd name="T9" fmla="*/ 1 h 111"/>
                <a:gd name="T10" fmla="*/ 48 w 48"/>
                <a:gd name="T11" fmla="*/ 6 h 111"/>
                <a:gd name="T12" fmla="*/ 8 w 48"/>
                <a:gd name="T13" fmla="*/ 108 h 111"/>
                <a:gd name="T14" fmla="*/ 5 w 48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1">
                  <a:moveTo>
                    <a:pt x="5" y="111"/>
                  </a:moveTo>
                  <a:cubicBezTo>
                    <a:pt x="4" y="111"/>
                    <a:pt x="4" y="111"/>
                    <a:pt x="3" y="110"/>
                  </a:cubicBezTo>
                  <a:cubicBezTo>
                    <a:pt x="1" y="110"/>
                    <a:pt x="0" y="107"/>
                    <a:pt x="1" y="10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1"/>
                    <a:pt x="43" y="0"/>
                    <a:pt x="45" y="1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10"/>
                    <a:pt x="6" y="111"/>
                    <a:pt x="5" y="111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4557713" y="2636838"/>
              <a:ext cx="107950" cy="246063"/>
            </a:xfrm>
            <a:custGeom>
              <a:avLst/>
              <a:gdLst>
                <a:gd name="T0" fmla="*/ 44 w 49"/>
                <a:gd name="T1" fmla="*/ 111 h 111"/>
                <a:gd name="T2" fmla="*/ 41 w 49"/>
                <a:gd name="T3" fmla="*/ 108 h 111"/>
                <a:gd name="T4" fmla="*/ 1 w 49"/>
                <a:gd name="T5" fmla="*/ 6 h 111"/>
                <a:gd name="T6" fmla="*/ 3 w 49"/>
                <a:gd name="T7" fmla="*/ 1 h 111"/>
                <a:gd name="T8" fmla="*/ 9 w 49"/>
                <a:gd name="T9" fmla="*/ 3 h 111"/>
                <a:gd name="T10" fmla="*/ 48 w 49"/>
                <a:gd name="T11" fmla="*/ 105 h 111"/>
                <a:gd name="T12" fmla="*/ 46 w 49"/>
                <a:gd name="T13" fmla="*/ 110 h 111"/>
                <a:gd name="T14" fmla="*/ 44 w 49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11">
                  <a:moveTo>
                    <a:pt x="44" y="111"/>
                  </a:moveTo>
                  <a:cubicBezTo>
                    <a:pt x="43" y="111"/>
                    <a:pt x="41" y="110"/>
                    <a:pt x="41" y="10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9" y="107"/>
                    <a:pt x="48" y="110"/>
                    <a:pt x="46" y="110"/>
                  </a:cubicBezTo>
                  <a:cubicBezTo>
                    <a:pt x="45" y="111"/>
                    <a:pt x="45" y="111"/>
                    <a:pt x="44" y="111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4770438" y="2616200"/>
              <a:ext cx="57150" cy="60325"/>
            </a:xfrm>
            <a:prstGeom prst="ellipse">
              <a:avLst/>
            </a:pr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4537076" y="2616200"/>
              <a:ext cx="60325" cy="60325"/>
            </a:xfrm>
            <a:prstGeom prst="ellipse">
              <a:avLst/>
            </a:pr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7542213" y="5167313"/>
              <a:ext cx="365125" cy="47625"/>
            </a:xfrm>
            <a:custGeom>
              <a:avLst/>
              <a:gdLst>
                <a:gd name="T0" fmla="*/ 154 w 165"/>
                <a:gd name="T1" fmla="*/ 22 h 22"/>
                <a:gd name="T2" fmla="*/ 11 w 165"/>
                <a:gd name="T3" fmla="*/ 22 h 22"/>
                <a:gd name="T4" fmla="*/ 0 w 165"/>
                <a:gd name="T5" fmla="*/ 11 h 22"/>
                <a:gd name="T6" fmla="*/ 0 w 165"/>
                <a:gd name="T7" fmla="*/ 11 h 22"/>
                <a:gd name="T8" fmla="*/ 11 w 165"/>
                <a:gd name="T9" fmla="*/ 0 h 22"/>
                <a:gd name="T10" fmla="*/ 154 w 165"/>
                <a:gd name="T11" fmla="*/ 0 h 22"/>
                <a:gd name="T12" fmla="*/ 165 w 165"/>
                <a:gd name="T13" fmla="*/ 11 h 22"/>
                <a:gd name="T14" fmla="*/ 165 w 165"/>
                <a:gd name="T15" fmla="*/ 11 h 22"/>
                <a:gd name="T16" fmla="*/ 154 w 16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2">
                  <a:moveTo>
                    <a:pt x="154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0" y="0"/>
                    <a:pt x="165" y="5"/>
                    <a:pt x="165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5" y="17"/>
                    <a:pt x="160" y="22"/>
                    <a:pt x="15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7600951" y="5235575"/>
              <a:ext cx="246063" cy="49213"/>
            </a:xfrm>
            <a:custGeom>
              <a:avLst/>
              <a:gdLst>
                <a:gd name="T0" fmla="*/ 102 w 111"/>
                <a:gd name="T1" fmla="*/ 22 h 22"/>
                <a:gd name="T2" fmla="*/ 9 w 111"/>
                <a:gd name="T3" fmla="*/ 22 h 22"/>
                <a:gd name="T4" fmla="*/ 0 w 111"/>
                <a:gd name="T5" fmla="*/ 13 h 22"/>
                <a:gd name="T6" fmla="*/ 0 w 111"/>
                <a:gd name="T7" fmla="*/ 9 h 22"/>
                <a:gd name="T8" fmla="*/ 9 w 111"/>
                <a:gd name="T9" fmla="*/ 0 h 22"/>
                <a:gd name="T10" fmla="*/ 102 w 111"/>
                <a:gd name="T11" fmla="*/ 0 h 22"/>
                <a:gd name="T12" fmla="*/ 111 w 111"/>
                <a:gd name="T13" fmla="*/ 9 h 22"/>
                <a:gd name="T14" fmla="*/ 111 w 111"/>
                <a:gd name="T15" fmla="*/ 13 h 22"/>
                <a:gd name="T16" fmla="*/ 102 w 11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2">
                  <a:moveTo>
                    <a:pt x="102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7" y="0"/>
                    <a:pt x="111" y="4"/>
                    <a:pt x="111" y="9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8"/>
                    <a:pt x="107" y="22"/>
                    <a:pt x="102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7542213" y="5100638"/>
              <a:ext cx="365125" cy="49213"/>
            </a:xfrm>
            <a:custGeom>
              <a:avLst/>
              <a:gdLst>
                <a:gd name="T0" fmla="*/ 154 w 165"/>
                <a:gd name="T1" fmla="*/ 22 h 22"/>
                <a:gd name="T2" fmla="*/ 11 w 165"/>
                <a:gd name="T3" fmla="*/ 22 h 22"/>
                <a:gd name="T4" fmla="*/ 0 w 165"/>
                <a:gd name="T5" fmla="*/ 11 h 22"/>
                <a:gd name="T6" fmla="*/ 0 w 165"/>
                <a:gd name="T7" fmla="*/ 11 h 22"/>
                <a:gd name="T8" fmla="*/ 11 w 165"/>
                <a:gd name="T9" fmla="*/ 0 h 22"/>
                <a:gd name="T10" fmla="*/ 154 w 165"/>
                <a:gd name="T11" fmla="*/ 0 h 22"/>
                <a:gd name="T12" fmla="*/ 165 w 165"/>
                <a:gd name="T13" fmla="*/ 11 h 22"/>
                <a:gd name="T14" fmla="*/ 165 w 165"/>
                <a:gd name="T15" fmla="*/ 11 h 22"/>
                <a:gd name="T16" fmla="*/ 154 w 16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2">
                  <a:moveTo>
                    <a:pt x="154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0" y="0"/>
                    <a:pt x="165" y="5"/>
                    <a:pt x="165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5" y="17"/>
                    <a:pt x="160" y="22"/>
                    <a:pt x="15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7300913" y="3971925"/>
              <a:ext cx="847725" cy="1108075"/>
            </a:xfrm>
            <a:custGeom>
              <a:avLst/>
              <a:gdLst>
                <a:gd name="T0" fmla="*/ 273 w 383"/>
                <a:gd name="T1" fmla="*/ 479 h 501"/>
                <a:gd name="T2" fmla="*/ 271 w 383"/>
                <a:gd name="T3" fmla="*/ 479 h 501"/>
                <a:gd name="T4" fmla="*/ 383 w 383"/>
                <a:gd name="T5" fmla="*/ 177 h 501"/>
                <a:gd name="T6" fmla="*/ 192 w 383"/>
                <a:gd name="T7" fmla="*/ 0 h 501"/>
                <a:gd name="T8" fmla="*/ 0 w 383"/>
                <a:gd name="T9" fmla="*/ 177 h 501"/>
                <a:gd name="T10" fmla="*/ 112 w 383"/>
                <a:gd name="T11" fmla="*/ 479 h 501"/>
                <a:gd name="T12" fmla="*/ 110 w 383"/>
                <a:gd name="T13" fmla="*/ 479 h 501"/>
                <a:gd name="T14" fmla="*/ 97 w 383"/>
                <a:gd name="T15" fmla="*/ 490 h 501"/>
                <a:gd name="T16" fmla="*/ 110 w 383"/>
                <a:gd name="T17" fmla="*/ 501 h 501"/>
                <a:gd name="T18" fmla="*/ 273 w 383"/>
                <a:gd name="T19" fmla="*/ 501 h 501"/>
                <a:gd name="T20" fmla="*/ 286 w 383"/>
                <a:gd name="T21" fmla="*/ 490 h 501"/>
                <a:gd name="T22" fmla="*/ 273 w 383"/>
                <a:gd name="T23" fmla="*/ 479 h 501"/>
                <a:gd name="T24" fmla="*/ 255 w 383"/>
                <a:gd name="T25" fmla="*/ 303 h 501"/>
                <a:gd name="T26" fmla="*/ 215 w 383"/>
                <a:gd name="T27" fmla="*/ 381 h 501"/>
                <a:gd name="T28" fmla="*/ 215 w 383"/>
                <a:gd name="T29" fmla="*/ 470 h 501"/>
                <a:gd name="T30" fmla="*/ 208 w 383"/>
                <a:gd name="T31" fmla="*/ 476 h 501"/>
                <a:gd name="T32" fmla="*/ 201 w 383"/>
                <a:gd name="T33" fmla="*/ 470 h 501"/>
                <a:gd name="T34" fmla="*/ 201 w 383"/>
                <a:gd name="T35" fmla="*/ 380 h 501"/>
                <a:gd name="T36" fmla="*/ 202 w 383"/>
                <a:gd name="T37" fmla="*/ 377 h 501"/>
                <a:gd name="T38" fmla="*/ 238 w 383"/>
                <a:gd name="T39" fmla="*/ 307 h 501"/>
                <a:gd name="T40" fmla="*/ 145 w 383"/>
                <a:gd name="T41" fmla="*/ 307 h 501"/>
                <a:gd name="T42" fmla="*/ 181 w 383"/>
                <a:gd name="T43" fmla="*/ 377 h 501"/>
                <a:gd name="T44" fmla="*/ 182 w 383"/>
                <a:gd name="T45" fmla="*/ 380 h 501"/>
                <a:gd name="T46" fmla="*/ 182 w 383"/>
                <a:gd name="T47" fmla="*/ 470 h 501"/>
                <a:gd name="T48" fmla="*/ 175 w 383"/>
                <a:gd name="T49" fmla="*/ 476 h 501"/>
                <a:gd name="T50" fmla="*/ 168 w 383"/>
                <a:gd name="T51" fmla="*/ 470 h 501"/>
                <a:gd name="T52" fmla="*/ 168 w 383"/>
                <a:gd name="T53" fmla="*/ 381 h 501"/>
                <a:gd name="T54" fmla="*/ 128 w 383"/>
                <a:gd name="T55" fmla="*/ 303 h 501"/>
                <a:gd name="T56" fmla="*/ 128 w 383"/>
                <a:gd name="T57" fmla="*/ 297 h 501"/>
                <a:gd name="T58" fmla="*/ 134 w 383"/>
                <a:gd name="T59" fmla="*/ 294 h 501"/>
                <a:gd name="T60" fmla="*/ 249 w 383"/>
                <a:gd name="T61" fmla="*/ 294 h 501"/>
                <a:gd name="T62" fmla="*/ 255 w 383"/>
                <a:gd name="T63" fmla="*/ 297 h 501"/>
                <a:gd name="T64" fmla="*/ 255 w 383"/>
                <a:gd name="T65" fmla="*/ 30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501">
                  <a:moveTo>
                    <a:pt x="273" y="479"/>
                  </a:moveTo>
                  <a:cubicBezTo>
                    <a:pt x="271" y="479"/>
                    <a:pt x="271" y="479"/>
                    <a:pt x="271" y="479"/>
                  </a:cubicBezTo>
                  <a:cubicBezTo>
                    <a:pt x="271" y="363"/>
                    <a:pt x="383" y="290"/>
                    <a:pt x="383" y="177"/>
                  </a:cubicBezTo>
                  <a:cubicBezTo>
                    <a:pt x="383" y="97"/>
                    <a:pt x="305" y="0"/>
                    <a:pt x="192" y="0"/>
                  </a:cubicBezTo>
                  <a:cubicBezTo>
                    <a:pt x="62" y="0"/>
                    <a:pt x="0" y="97"/>
                    <a:pt x="0" y="177"/>
                  </a:cubicBezTo>
                  <a:cubicBezTo>
                    <a:pt x="0" y="290"/>
                    <a:pt x="112" y="363"/>
                    <a:pt x="112" y="479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03" y="479"/>
                    <a:pt x="97" y="484"/>
                    <a:pt x="97" y="490"/>
                  </a:cubicBezTo>
                  <a:cubicBezTo>
                    <a:pt x="97" y="496"/>
                    <a:pt x="103" y="501"/>
                    <a:pt x="110" y="501"/>
                  </a:cubicBezTo>
                  <a:cubicBezTo>
                    <a:pt x="273" y="501"/>
                    <a:pt x="273" y="501"/>
                    <a:pt x="273" y="501"/>
                  </a:cubicBezTo>
                  <a:cubicBezTo>
                    <a:pt x="280" y="501"/>
                    <a:pt x="286" y="496"/>
                    <a:pt x="286" y="490"/>
                  </a:cubicBezTo>
                  <a:cubicBezTo>
                    <a:pt x="286" y="484"/>
                    <a:pt x="280" y="479"/>
                    <a:pt x="273" y="479"/>
                  </a:cubicBezTo>
                  <a:close/>
                  <a:moveTo>
                    <a:pt x="255" y="303"/>
                  </a:moveTo>
                  <a:cubicBezTo>
                    <a:pt x="215" y="381"/>
                    <a:pt x="215" y="381"/>
                    <a:pt x="215" y="381"/>
                  </a:cubicBezTo>
                  <a:cubicBezTo>
                    <a:pt x="215" y="470"/>
                    <a:pt x="215" y="470"/>
                    <a:pt x="215" y="470"/>
                  </a:cubicBezTo>
                  <a:cubicBezTo>
                    <a:pt x="215" y="473"/>
                    <a:pt x="212" y="476"/>
                    <a:pt x="208" y="476"/>
                  </a:cubicBezTo>
                  <a:cubicBezTo>
                    <a:pt x="204" y="476"/>
                    <a:pt x="201" y="473"/>
                    <a:pt x="201" y="470"/>
                  </a:cubicBezTo>
                  <a:cubicBezTo>
                    <a:pt x="201" y="380"/>
                    <a:pt x="201" y="380"/>
                    <a:pt x="201" y="380"/>
                  </a:cubicBezTo>
                  <a:cubicBezTo>
                    <a:pt x="201" y="379"/>
                    <a:pt x="202" y="377"/>
                    <a:pt x="202" y="377"/>
                  </a:cubicBezTo>
                  <a:cubicBezTo>
                    <a:pt x="238" y="307"/>
                    <a:pt x="238" y="307"/>
                    <a:pt x="238" y="307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81" y="377"/>
                    <a:pt x="181" y="377"/>
                    <a:pt x="181" y="377"/>
                  </a:cubicBezTo>
                  <a:cubicBezTo>
                    <a:pt x="181" y="377"/>
                    <a:pt x="182" y="379"/>
                    <a:pt x="182" y="380"/>
                  </a:cubicBezTo>
                  <a:cubicBezTo>
                    <a:pt x="182" y="470"/>
                    <a:pt x="182" y="470"/>
                    <a:pt x="182" y="470"/>
                  </a:cubicBezTo>
                  <a:cubicBezTo>
                    <a:pt x="182" y="473"/>
                    <a:pt x="179" y="476"/>
                    <a:pt x="175" y="476"/>
                  </a:cubicBezTo>
                  <a:cubicBezTo>
                    <a:pt x="171" y="476"/>
                    <a:pt x="168" y="473"/>
                    <a:pt x="168" y="470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28" y="303"/>
                    <a:pt x="128" y="303"/>
                    <a:pt x="128" y="303"/>
                  </a:cubicBezTo>
                  <a:cubicBezTo>
                    <a:pt x="127" y="301"/>
                    <a:pt x="127" y="299"/>
                    <a:pt x="128" y="297"/>
                  </a:cubicBezTo>
                  <a:cubicBezTo>
                    <a:pt x="130" y="295"/>
                    <a:pt x="132" y="294"/>
                    <a:pt x="134" y="294"/>
                  </a:cubicBezTo>
                  <a:cubicBezTo>
                    <a:pt x="249" y="294"/>
                    <a:pt x="249" y="294"/>
                    <a:pt x="249" y="294"/>
                  </a:cubicBezTo>
                  <a:cubicBezTo>
                    <a:pt x="251" y="294"/>
                    <a:pt x="253" y="295"/>
                    <a:pt x="255" y="297"/>
                  </a:cubicBezTo>
                  <a:cubicBezTo>
                    <a:pt x="256" y="299"/>
                    <a:pt x="256" y="301"/>
                    <a:pt x="255" y="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6278563" y="5275263"/>
              <a:ext cx="1447800" cy="1582738"/>
            </a:xfrm>
            <a:custGeom>
              <a:avLst/>
              <a:gdLst>
                <a:gd name="T0" fmla="*/ 653 w 653"/>
                <a:gd name="T1" fmla="*/ 0 h 715"/>
                <a:gd name="T2" fmla="*/ 653 w 653"/>
                <a:gd name="T3" fmla="*/ 180 h 715"/>
                <a:gd name="T4" fmla="*/ 512 w 653"/>
                <a:gd name="T5" fmla="*/ 320 h 715"/>
                <a:gd name="T6" fmla="*/ 141 w 653"/>
                <a:gd name="T7" fmla="*/ 320 h 715"/>
                <a:gd name="T8" fmla="*/ 0 w 653"/>
                <a:gd name="T9" fmla="*/ 460 h 715"/>
                <a:gd name="T10" fmla="*/ 0 w 653"/>
                <a:gd name="T11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3" h="715">
                  <a:moveTo>
                    <a:pt x="653" y="0"/>
                  </a:moveTo>
                  <a:cubicBezTo>
                    <a:pt x="653" y="180"/>
                    <a:pt x="653" y="180"/>
                    <a:pt x="653" y="180"/>
                  </a:cubicBezTo>
                  <a:cubicBezTo>
                    <a:pt x="653" y="257"/>
                    <a:pt x="590" y="320"/>
                    <a:pt x="512" y="320"/>
                  </a:cubicBezTo>
                  <a:cubicBezTo>
                    <a:pt x="141" y="320"/>
                    <a:pt x="141" y="320"/>
                    <a:pt x="141" y="320"/>
                  </a:cubicBezTo>
                  <a:cubicBezTo>
                    <a:pt x="63" y="320"/>
                    <a:pt x="0" y="383"/>
                    <a:pt x="0" y="460"/>
                  </a:cubicBezTo>
                  <a:cubicBezTo>
                    <a:pt x="0" y="715"/>
                    <a:pt x="0" y="715"/>
                    <a:pt x="0" y="715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910388" y="4354513"/>
              <a:ext cx="196850" cy="38100"/>
            </a:xfrm>
            <a:custGeom>
              <a:avLst/>
              <a:gdLst>
                <a:gd name="T0" fmla="*/ 0 w 89"/>
                <a:gd name="T1" fmla="*/ 17 h 17"/>
                <a:gd name="T2" fmla="*/ 89 w 89"/>
                <a:gd name="T3" fmla="*/ 17 h 17"/>
                <a:gd name="T4" fmla="*/ 89 w 89"/>
                <a:gd name="T5" fmla="*/ 17 h 17"/>
                <a:gd name="T6" fmla="*/ 89 w 89"/>
                <a:gd name="T7" fmla="*/ 10 h 17"/>
                <a:gd name="T8" fmla="*/ 79 w 89"/>
                <a:gd name="T9" fmla="*/ 0 h 17"/>
                <a:gd name="T10" fmla="*/ 10 w 89"/>
                <a:gd name="T11" fmla="*/ 0 h 17"/>
                <a:gd name="T12" fmla="*/ 0 w 89"/>
                <a:gd name="T13" fmla="*/ 10 h 17"/>
                <a:gd name="T14" fmla="*/ 0 w 8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7">
                  <a:moveTo>
                    <a:pt x="0" y="17"/>
                  </a:move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4"/>
                    <a:pt x="84" y="0"/>
                    <a:pt x="7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911976" y="4410075"/>
              <a:ext cx="193675" cy="26988"/>
            </a:xfrm>
            <a:custGeom>
              <a:avLst/>
              <a:gdLst>
                <a:gd name="T0" fmla="*/ 87 w 87"/>
                <a:gd name="T1" fmla="*/ 0 h 12"/>
                <a:gd name="T2" fmla="*/ 0 w 87"/>
                <a:gd name="T3" fmla="*/ 0 h 12"/>
                <a:gd name="T4" fmla="*/ 2 w 87"/>
                <a:gd name="T5" fmla="*/ 12 h 12"/>
                <a:gd name="T6" fmla="*/ 85 w 87"/>
                <a:gd name="T7" fmla="*/ 12 h 12"/>
                <a:gd name="T8" fmla="*/ 87 w 8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2">
                  <a:moveTo>
                    <a:pt x="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2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8"/>
                    <a:pt x="87" y="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926263" y="4451350"/>
              <a:ext cx="165100" cy="47625"/>
            </a:xfrm>
            <a:custGeom>
              <a:avLst/>
              <a:gdLst>
                <a:gd name="T0" fmla="*/ 0 w 75"/>
                <a:gd name="T1" fmla="*/ 0 h 21"/>
                <a:gd name="T2" fmla="*/ 38 w 75"/>
                <a:gd name="T3" fmla="*/ 21 h 21"/>
                <a:gd name="T4" fmla="*/ 38 w 75"/>
                <a:gd name="T5" fmla="*/ 21 h 21"/>
                <a:gd name="T6" fmla="*/ 75 w 75"/>
                <a:gd name="T7" fmla="*/ 0 h 21"/>
                <a:gd name="T8" fmla="*/ 0 w 7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1">
                  <a:moveTo>
                    <a:pt x="0" y="0"/>
                  </a:moveTo>
                  <a:cubicBezTo>
                    <a:pt x="8" y="13"/>
                    <a:pt x="22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53" y="21"/>
                    <a:pt x="67" y="13"/>
                    <a:pt x="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791326" y="3783013"/>
              <a:ext cx="438150" cy="550863"/>
            </a:xfrm>
            <a:custGeom>
              <a:avLst/>
              <a:gdLst>
                <a:gd name="T0" fmla="*/ 99 w 198"/>
                <a:gd name="T1" fmla="*/ 0 h 249"/>
                <a:gd name="T2" fmla="*/ 0 w 198"/>
                <a:gd name="T3" fmla="*/ 87 h 249"/>
                <a:gd name="T4" fmla="*/ 54 w 198"/>
                <a:gd name="T5" fmla="*/ 239 h 249"/>
                <a:gd name="T6" fmla="*/ 67 w 198"/>
                <a:gd name="T7" fmla="*/ 249 h 249"/>
                <a:gd name="T8" fmla="*/ 130 w 198"/>
                <a:gd name="T9" fmla="*/ 249 h 249"/>
                <a:gd name="T10" fmla="*/ 143 w 198"/>
                <a:gd name="T11" fmla="*/ 239 h 249"/>
                <a:gd name="T12" fmla="*/ 198 w 198"/>
                <a:gd name="T13" fmla="*/ 87 h 249"/>
                <a:gd name="T14" fmla="*/ 99 w 198"/>
                <a:gd name="T15" fmla="*/ 0 h 249"/>
                <a:gd name="T16" fmla="*/ 83 w 198"/>
                <a:gd name="T17" fmla="*/ 225 h 249"/>
                <a:gd name="T18" fmla="*/ 82 w 198"/>
                <a:gd name="T19" fmla="*/ 225 h 249"/>
                <a:gd name="T20" fmla="*/ 78 w 198"/>
                <a:gd name="T21" fmla="*/ 222 h 249"/>
                <a:gd name="T22" fmla="*/ 42 w 198"/>
                <a:gd name="T23" fmla="*/ 127 h 249"/>
                <a:gd name="T24" fmla="*/ 44 w 198"/>
                <a:gd name="T25" fmla="*/ 123 h 249"/>
                <a:gd name="T26" fmla="*/ 49 w 198"/>
                <a:gd name="T27" fmla="*/ 125 h 249"/>
                <a:gd name="T28" fmla="*/ 85 w 198"/>
                <a:gd name="T29" fmla="*/ 220 h 249"/>
                <a:gd name="T30" fmla="*/ 83 w 198"/>
                <a:gd name="T31" fmla="*/ 225 h 249"/>
                <a:gd name="T32" fmla="*/ 108 w 198"/>
                <a:gd name="T33" fmla="*/ 131 h 249"/>
                <a:gd name="T34" fmla="*/ 105 w 198"/>
                <a:gd name="T35" fmla="*/ 130 h 249"/>
                <a:gd name="T36" fmla="*/ 98 w 198"/>
                <a:gd name="T37" fmla="*/ 123 h 249"/>
                <a:gd name="T38" fmla="*/ 92 w 198"/>
                <a:gd name="T39" fmla="*/ 130 h 249"/>
                <a:gd name="T40" fmla="*/ 87 w 198"/>
                <a:gd name="T41" fmla="*/ 130 h 249"/>
                <a:gd name="T42" fmla="*/ 80 w 198"/>
                <a:gd name="T43" fmla="*/ 123 h 249"/>
                <a:gd name="T44" fmla="*/ 73 w 198"/>
                <a:gd name="T45" fmla="*/ 130 h 249"/>
                <a:gd name="T46" fmla="*/ 68 w 198"/>
                <a:gd name="T47" fmla="*/ 130 h 249"/>
                <a:gd name="T48" fmla="*/ 59 w 198"/>
                <a:gd name="T49" fmla="*/ 121 h 249"/>
                <a:gd name="T50" fmla="*/ 59 w 198"/>
                <a:gd name="T51" fmla="*/ 116 h 249"/>
                <a:gd name="T52" fmla="*/ 64 w 198"/>
                <a:gd name="T53" fmla="*/ 116 h 249"/>
                <a:gd name="T54" fmla="*/ 71 w 198"/>
                <a:gd name="T55" fmla="*/ 122 h 249"/>
                <a:gd name="T56" fmla="*/ 77 w 198"/>
                <a:gd name="T57" fmla="*/ 116 h 249"/>
                <a:gd name="T58" fmla="*/ 83 w 198"/>
                <a:gd name="T59" fmla="*/ 116 h 249"/>
                <a:gd name="T60" fmla="*/ 89 w 198"/>
                <a:gd name="T61" fmla="*/ 122 h 249"/>
                <a:gd name="T62" fmla="*/ 96 w 198"/>
                <a:gd name="T63" fmla="*/ 116 h 249"/>
                <a:gd name="T64" fmla="*/ 101 w 198"/>
                <a:gd name="T65" fmla="*/ 116 h 249"/>
                <a:gd name="T66" fmla="*/ 108 w 198"/>
                <a:gd name="T67" fmla="*/ 122 h 249"/>
                <a:gd name="T68" fmla="*/ 114 w 198"/>
                <a:gd name="T69" fmla="*/ 116 h 249"/>
                <a:gd name="T70" fmla="*/ 120 w 198"/>
                <a:gd name="T71" fmla="*/ 116 h 249"/>
                <a:gd name="T72" fmla="*/ 126 w 198"/>
                <a:gd name="T73" fmla="*/ 122 h 249"/>
                <a:gd name="T74" fmla="*/ 133 w 198"/>
                <a:gd name="T75" fmla="*/ 116 h 249"/>
                <a:gd name="T76" fmla="*/ 138 w 198"/>
                <a:gd name="T77" fmla="*/ 116 h 249"/>
                <a:gd name="T78" fmla="*/ 138 w 198"/>
                <a:gd name="T79" fmla="*/ 121 h 249"/>
                <a:gd name="T80" fmla="*/ 129 w 198"/>
                <a:gd name="T81" fmla="*/ 130 h 249"/>
                <a:gd name="T82" fmla="*/ 124 w 198"/>
                <a:gd name="T83" fmla="*/ 130 h 249"/>
                <a:gd name="T84" fmla="*/ 117 w 198"/>
                <a:gd name="T85" fmla="*/ 123 h 249"/>
                <a:gd name="T86" fmla="*/ 110 w 198"/>
                <a:gd name="T87" fmla="*/ 130 h 249"/>
                <a:gd name="T88" fmla="*/ 108 w 198"/>
                <a:gd name="T89" fmla="*/ 131 h 249"/>
                <a:gd name="T90" fmla="*/ 155 w 198"/>
                <a:gd name="T91" fmla="*/ 127 h 249"/>
                <a:gd name="T92" fmla="*/ 119 w 198"/>
                <a:gd name="T93" fmla="*/ 222 h 249"/>
                <a:gd name="T94" fmla="*/ 115 w 198"/>
                <a:gd name="T95" fmla="*/ 225 h 249"/>
                <a:gd name="T96" fmla="*/ 114 w 198"/>
                <a:gd name="T97" fmla="*/ 225 h 249"/>
                <a:gd name="T98" fmla="*/ 112 w 198"/>
                <a:gd name="T99" fmla="*/ 220 h 249"/>
                <a:gd name="T100" fmla="*/ 148 w 198"/>
                <a:gd name="T101" fmla="*/ 125 h 249"/>
                <a:gd name="T102" fmla="*/ 153 w 198"/>
                <a:gd name="T103" fmla="*/ 123 h 249"/>
                <a:gd name="T104" fmla="*/ 155 w 198"/>
                <a:gd name="T105" fmla="*/ 12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" h="249">
                  <a:moveTo>
                    <a:pt x="99" y="0"/>
                  </a:moveTo>
                  <a:cubicBezTo>
                    <a:pt x="32" y="0"/>
                    <a:pt x="0" y="40"/>
                    <a:pt x="0" y="87"/>
                  </a:cubicBezTo>
                  <a:cubicBezTo>
                    <a:pt x="0" y="145"/>
                    <a:pt x="42" y="185"/>
                    <a:pt x="54" y="239"/>
                  </a:cubicBezTo>
                  <a:cubicBezTo>
                    <a:pt x="56" y="245"/>
                    <a:pt x="61" y="249"/>
                    <a:pt x="67" y="249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6" y="249"/>
                    <a:pt x="141" y="245"/>
                    <a:pt x="143" y="239"/>
                  </a:cubicBezTo>
                  <a:cubicBezTo>
                    <a:pt x="155" y="185"/>
                    <a:pt x="198" y="145"/>
                    <a:pt x="198" y="87"/>
                  </a:cubicBezTo>
                  <a:cubicBezTo>
                    <a:pt x="198" y="40"/>
                    <a:pt x="157" y="0"/>
                    <a:pt x="99" y="0"/>
                  </a:cubicBezTo>
                  <a:close/>
                  <a:moveTo>
                    <a:pt x="83" y="225"/>
                  </a:moveTo>
                  <a:cubicBezTo>
                    <a:pt x="83" y="225"/>
                    <a:pt x="82" y="225"/>
                    <a:pt x="82" y="225"/>
                  </a:cubicBezTo>
                  <a:cubicBezTo>
                    <a:pt x="80" y="225"/>
                    <a:pt x="79" y="224"/>
                    <a:pt x="78" y="222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1" y="125"/>
                    <a:pt x="42" y="123"/>
                    <a:pt x="44" y="123"/>
                  </a:cubicBezTo>
                  <a:cubicBezTo>
                    <a:pt x="46" y="122"/>
                    <a:pt x="48" y="123"/>
                    <a:pt x="49" y="125"/>
                  </a:cubicBezTo>
                  <a:cubicBezTo>
                    <a:pt x="85" y="220"/>
                    <a:pt x="85" y="220"/>
                    <a:pt x="85" y="220"/>
                  </a:cubicBezTo>
                  <a:cubicBezTo>
                    <a:pt x="86" y="222"/>
                    <a:pt x="85" y="224"/>
                    <a:pt x="83" y="225"/>
                  </a:cubicBezTo>
                  <a:close/>
                  <a:moveTo>
                    <a:pt x="108" y="131"/>
                  </a:moveTo>
                  <a:cubicBezTo>
                    <a:pt x="107" y="131"/>
                    <a:pt x="106" y="131"/>
                    <a:pt x="105" y="130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0" y="131"/>
                    <a:pt x="88" y="131"/>
                    <a:pt x="87" y="130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0" y="131"/>
                    <a:pt x="68" y="13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8" y="119"/>
                    <a:pt x="58" y="117"/>
                    <a:pt x="59" y="116"/>
                  </a:cubicBezTo>
                  <a:cubicBezTo>
                    <a:pt x="60" y="114"/>
                    <a:pt x="63" y="114"/>
                    <a:pt x="64" y="116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9" y="114"/>
                    <a:pt x="81" y="114"/>
                    <a:pt x="83" y="116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4"/>
                    <a:pt x="100" y="114"/>
                    <a:pt x="101" y="116"/>
                  </a:cubicBezTo>
                  <a:cubicBezTo>
                    <a:pt x="108" y="122"/>
                    <a:pt x="108" y="122"/>
                    <a:pt x="108" y="122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6" y="114"/>
                    <a:pt x="118" y="114"/>
                    <a:pt x="120" y="116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4"/>
                    <a:pt x="137" y="114"/>
                    <a:pt x="138" y="116"/>
                  </a:cubicBezTo>
                  <a:cubicBezTo>
                    <a:pt x="139" y="117"/>
                    <a:pt x="139" y="119"/>
                    <a:pt x="138" y="121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7" y="131"/>
                    <a:pt x="125" y="131"/>
                    <a:pt x="124" y="130"/>
                  </a:cubicBezTo>
                  <a:cubicBezTo>
                    <a:pt x="117" y="123"/>
                    <a:pt x="117" y="123"/>
                    <a:pt x="117" y="123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10" y="131"/>
                    <a:pt x="109" y="131"/>
                    <a:pt x="108" y="131"/>
                  </a:cubicBezTo>
                  <a:close/>
                  <a:moveTo>
                    <a:pt x="155" y="127"/>
                  </a:moveTo>
                  <a:cubicBezTo>
                    <a:pt x="119" y="222"/>
                    <a:pt x="119" y="222"/>
                    <a:pt x="119" y="222"/>
                  </a:cubicBezTo>
                  <a:cubicBezTo>
                    <a:pt x="118" y="224"/>
                    <a:pt x="117" y="225"/>
                    <a:pt x="115" y="225"/>
                  </a:cubicBezTo>
                  <a:cubicBezTo>
                    <a:pt x="115" y="225"/>
                    <a:pt x="114" y="225"/>
                    <a:pt x="114" y="225"/>
                  </a:cubicBezTo>
                  <a:cubicBezTo>
                    <a:pt x="112" y="224"/>
                    <a:pt x="111" y="222"/>
                    <a:pt x="112" y="220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3"/>
                    <a:pt x="151" y="122"/>
                    <a:pt x="153" y="123"/>
                  </a:cubicBezTo>
                  <a:cubicBezTo>
                    <a:pt x="155" y="123"/>
                    <a:pt x="156" y="125"/>
                    <a:pt x="155" y="1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6575426" y="4479925"/>
              <a:ext cx="434975" cy="2378075"/>
            </a:xfrm>
            <a:custGeom>
              <a:avLst/>
              <a:gdLst>
                <a:gd name="T0" fmla="*/ 196 w 196"/>
                <a:gd name="T1" fmla="*/ 0 h 1074"/>
                <a:gd name="T2" fmla="*/ 196 w 196"/>
                <a:gd name="T3" fmla="*/ 211 h 1074"/>
                <a:gd name="T4" fmla="*/ 139 w 196"/>
                <a:gd name="T5" fmla="*/ 268 h 1074"/>
                <a:gd name="T6" fmla="*/ 57 w 196"/>
                <a:gd name="T7" fmla="*/ 268 h 1074"/>
                <a:gd name="T8" fmla="*/ 0 w 196"/>
                <a:gd name="T9" fmla="*/ 324 h 1074"/>
                <a:gd name="T10" fmla="*/ 0 w 196"/>
                <a:gd name="T11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074">
                  <a:moveTo>
                    <a:pt x="196" y="0"/>
                  </a:moveTo>
                  <a:cubicBezTo>
                    <a:pt x="196" y="211"/>
                    <a:pt x="196" y="211"/>
                    <a:pt x="196" y="211"/>
                  </a:cubicBezTo>
                  <a:cubicBezTo>
                    <a:pt x="196" y="243"/>
                    <a:pt x="170" y="268"/>
                    <a:pt x="139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25" y="268"/>
                    <a:pt x="0" y="293"/>
                    <a:pt x="0" y="324"/>
                  </a:cubicBezTo>
                  <a:cubicBezTo>
                    <a:pt x="0" y="1074"/>
                    <a:pt x="0" y="1074"/>
                    <a:pt x="0" y="1074"/>
                  </a:cubicBez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4891088" y="5578475"/>
              <a:ext cx="1085850" cy="1279525"/>
            </a:xfrm>
            <a:custGeom>
              <a:avLst/>
              <a:gdLst>
                <a:gd name="T0" fmla="*/ 0 w 490"/>
                <a:gd name="T1" fmla="*/ 0 h 578"/>
                <a:gd name="T2" fmla="*/ 0 w 490"/>
                <a:gd name="T3" fmla="*/ 59 h 578"/>
                <a:gd name="T4" fmla="*/ 70 w 490"/>
                <a:gd name="T5" fmla="*/ 130 h 578"/>
                <a:gd name="T6" fmla="*/ 419 w 490"/>
                <a:gd name="T7" fmla="*/ 128 h 578"/>
                <a:gd name="T8" fmla="*/ 490 w 490"/>
                <a:gd name="T9" fmla="*/ 199 h 578"/>
                <a:gd name="T10" fmla="*/ 490 w 490"/>
                <a:gd name="T11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0" h="578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98"/>
                    <a:pt x="31" y="130"/>
                    <a:pt x="70" y="130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458" y="128"/>
                    <a:pt x="490" y="160"/>
                    <a:pt x="490" y="199"/>
                  </a:cubicBezTo>
                  <a:cubicBezTo>
                    <a:pt x="490" y="578"/>
                    <a:pt x="490" y="578"/>
                    <a:pt x="490" y="578"/>
                  </a:cubicBezTo>
                </a:path>
              </a:pathLst>
            </a:custGeom>
            <a:noFill/>
            <a:ln w="174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4681538" y="4919663"/>
              <a:ext cx="420688" cy="519113"/>
            </a:xfrm>
            <a:custGeom>
              <a:avLst/>
              <a:gdLst>
                <a:gd name="T0" fmla="*/ 134 w 190"/>
                <a:gd name="T1" fmla="*/ 235 h 235"/>
                <a:gd name="T2" fmla="*/ 56 w 190"/>
                <a:gd name="T3" fmla="*/ 235 h 235"/>
                <a:gd name="T4" fmla="*/ 52 w 190"/>
                <a:gd name="T5" fmla="*/ 232 h 235"/>
                <a:gd name="T6" fmla="*/ 27 w 190"/>
                <a:gd name="T7" fmla="*/ 165 h 235"/>
                <a:gd name="T8" fmla="*/ 0 w 190"/>
                <a:gd name="T9" fmla="*/ 83 h 235"/>
                <a:gd name="T10" fmla="*/ 95 w 190"/>
                <a:gd name="T11" fmla="*/ 0 h 235"/>
                <a:gd name="T12" fmla="*/ 190 w 190"/>
                <a:gd name="T13" fmla="*/ 83 h 235"/>
                <a:gd name="T14" fmla="*/ 163 w 190"/>
                <a:gd name="T15" fmla="*/ 165 h 235"/>
                <a:gd name="T16" fmla="*/ 137 w 190"/>
                <a:gd name="T17" fmla="*/ 232 h 235"/>
                <a:gd name="T18" fmla="*/ 134 w 190"/>
                <a:gd name="T19" fmla="*/ 235 h 235"/>
                <a:gd name="T20" fmla="*/ 58 w 190"/>
                <a:gd name="T21" fmla="*/ 228 h 235"/>
                <a:gd name="T22" fmla="*/ 131 w 190"/>
                <a:gd name="T23" fmla="*/ 228 h 235"/>
                <a:gd name="T24" fmla="*/ 157 w 190"/>
                <a:gd name="T25" fmla="*/ 162 h 235"/>
                <a:gd name="T26" fmla="*/ 183 w 190"/>
                <a:gd name="T27" fmla="*/ 83 h 235"/>
                <a:gd name="T28" fmla="*/ 95 w 190"/>
                <a:gd name="T29" fmla="*/ 7 h 235"/>
                <a:gd name="T30" fmla="*/ 7 w 190"/>
                <a:gd name="T31" fmla="*/ 83 h 235"/>
                <a:gd name="T32" fmla="*/ 33 w 190"/>
                <a:gd name="T33" fmla="*/ 162 h 235"/>
                <a:gd name="T34" fmla="*/ 58 w 190"/>
                <a:gd name="T35" fmla="*/ 22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35">
                  <a:moveTo>
                    <a:pt x="134" y="235"/>
                  </a:moveTo>
                  <a:cubicBezTo>
                    <a:pt x="56" y="235"/>
                    <a:pt x="56" y="235"/>
                    <a:pt x="56" y="235"/>
                  </a:cubicBezTo>
                  <a:cubicBezTo>
                    <a:pt x="54" y="235"/>
                    <a:pt x="52" y="233"/>
                    <a:pt x="52" y="232"/>
                  </a:cubicBezTo>
                  <a:cubicBezTo>
                    <a:pt x="49" y="207"/>
                    <a:pt x="37" y="186"/>
                    <a:pt x="27" y="165"/>
                  </a:cubicBezTo>
                  <a:cubicBezTo>
                    <a:pt x="13" y="140"/>
                    <a:pt x="0" y="114"/>
                    <a:pt x="0" y="83"/>
                  </a:cubicBezTo>
                  <a:cubicBezTo>
                    <a:pt x="0" y="32"/>
                    <a:pt x="37" y="0"/>
                    <a:pt x="95" y="0"/>
                  </a:cubicBezTo>
                  <a:cubicBezTo>
                    <a:pt x="149" y="0"/>
                    <a:pt x="190" y="36"/>
                    <a:pt x="190" y="83"/>
                  </a:cubicBezTo>
                  <a:cubicBezTo>
                    <a:pt x="190" y="114"/>
                    <a:pt x="176" y="140"/>
                    <a:pt x="163" y="165"/>
                  </a:cubicBezTo>
                  <a:cubicBezTo>
                    <a:pt x="152" y="186"/>
                    <a:pt x="141" y="207"/>
                    <a:pt x="137" y="232"/>
                  </a:cubicBezTo>
                  <a:cubicBezTo>
                    <a:pt x="137" y="233"/>
                    <a:pt x="136" y="235"/>
                    <a:pt x="134" y="235"/>
                  </a:cubicBezTo>
                  <a:close/>
                  <a:moveTo>
                    <a:pt x="58" y="228"/>
                  </a:moveTo>
                  <a:cubicBezTo>
                    <a:pt x="131" y="228"/>
                    <a:pt x="131" y="228"/>
                    <a:pt x="131" y="228"/>
                  </a:cubicBezTo>
                  <a:cubicBezTo>
                    <a:pt x="135" y="203"/>
                    <a:pt x="146" y="182"/>
                    <a:pt x="157" y="162"/>
                  </a:cubicBezTo>
                  <a:cubicBezTo>
                    <a:pt x="170" y="136"/>
                    <a:pt x="183" y="112"/>
                    <a:pt x="183" y="83"/>
                  </a:cubicBezTo>
                  <a:cubicBezTo>
                    <a:pt x="183" y="40"/>
                    <a:pt x="145" y="7"/>
                    <a:pt x="95" y="7"/>
                  </a:cubicBezTo>
                  <a:cubicBezTo>
                    <a:pt x="30" y="7"/>
                    <a:pt x="7" y="46"/>
                    <a:pt x="7" y="83"/>
                  </a:cubicBezTo>
                  <a:cubicBezTo>
                    <a:pt x="7" y="112"/>
                    <a:pt x="19" y="136"/>
                    <a:pt x="33" y="162"/>
                  </a:cubicBezTo>
                  <a:cubicBezTo>
                    <a:pt x="43" y="182"/>
                    <a:pt x="54" y="203"/>
                    <a:pt x="58" y="22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4783138" y="5422900"/>
              <a:ext cx="217488" cy="165100"/>
            </a:xfrm>
            <a:custGeom>
              <a:avLst/>
              <a:gdLst>
                <a:gd name="T0" fmla="*/ 49 w 98"/>
                <a:gd name="T1" fmla="*/ 74 h 74"/>
                <a:gd name="T2" fmla="*/ 0 w 98"/>
                <a:gd name="T3" fmla="*/ 25 h 74"/>
                <a:gd name="T4" fmla="*/ 0 w 98"/>
                <a:gd name="T5" fmla="*/ 13 h 74"/>
                <a:gd name="T6" fmla="*/ 14 w 98"/>
                <a:gd name="T7" fmla="*/ 0 h 74"/>
                <a:gd name="T8" fmla="*/ 84 w 98"/>
                <a:gd name="T9" fmla="*/ 0 h 74"/>
                <a:gd name="T10" fmla="*/ 98 w 98"/>
                <a:gd name="T11" fmla="*/ 13 h 74"/>
                <a:gd name="T12" fmla="*/ 98 w 98"/>
                <a:gd name="T13" fmla="*/ 25 h 74"/>
                <a:gd name="T14" fmla="*/ 49 w 98"/>
                <a:gd name="T15" fmla="*/ 74 h 74"/>
                <a:gd name="T16" fmla="*/ 14 w 98"/>
                <a:gd name="T17" fmla="*/ 7 h 74"/>
                <a:gd name="T18" fmla="*/ 7 w 98"/>
                <a:gd name="T19" fmla="*/ 13 h 74"/>
                <a:gd name="T20" fmla="*/ 7 w 98"/>
                <a:gd name="T21" fmla="*/ 25 h 74"/>
                <a:gd name="T22" fmla="*/ 49 w 98"/>
                <a:gd name="T23" fmla="*/ 67 h 74"/>
                <a:gd name="T24" fmla="*/ 91 w 98"/>
                <a:gd name="T25" fmla="*/ 25 h 74"/>
                <a:gd name="T26" fmla="*/ 91 w 98"/>
                <a:gd name="T27" fmla="*/ 13 h 74"/>
                <a:gd name="T28" fmla="*/ 84 w 98"/>
                <a:gd name="T29" fmla="*/ 7 h 74"/>
                <a:gd name="T30" fmla="*/ 14 w 98"/>
                <a:gd name="T31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74">
                  <a:moveTo>
                    <a:pt x="49" y="74"/>
                  </a:moveTo>
                  <a:cubicBezTo>
                    <a:pt x="22" y="74"/>
                    <a:pt x="0" y="52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2" y="0"/>
                    <a:pt x="98" y="6"/>
                    <a:pt x="98" y="13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52"/>
                    <a:pt x="76" y="74"/>
                    <a:pt x="49" y="74"/>
                  </a:cubicBezTo>
                  <a:close/>
                  <a:moveTo>
                    <a:pt x="14" y="7"/>
                  </a:moveTo>
                  <a:cubicBezTo>
                    <a:pt x="10" y="7"/>
                    <a:pt x="7" y="10"/>
                    <a:pt x="7" y="13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48"/>
                    <a:pt x="26" y="67"/>
                    <a:pt x="49" y="67"/>
                  </a:cubicBezTo>
                  <a:cubicBezTo>
                    <a:pt x="72" y="67"/>
                    <a:pt x="91" y="48"/>
                    <a:pt x="91" y="2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0"/>
                    <a:pt x="88" y="7"/>
                    <a:pt x="84" y="7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4789488" y="5470525"/>
              <a:ext cx="204788" cy="14288"/>
            </a:xfrm>
            <a:custGeom>
              <a:avLst/>
              <a:gdLst>
                <a:gd name="T0" fmla="*/ 88 w 92"/>
                <a:gd name="T1" fmla="*/ 7 h 7"/>
                <a:gd name="T2" fmla="*/ 3 w 92"/>
                <a:gd name="T3" fmla="*/ 7 h 7"/>
                <a:gd name="T4" fmla="*/ 0 w 92"/>
                <a:gd name="T5" fmla="*/ 4 h 7"/>
                <a:gd name="T6" fmla="*/ 3 w 92"/>
                <a:gd name="T7" fmla="*/ 0 h 7"/>
                <a:gd name="T8" fmla="*/ 88 w 92"/>
                <a:gd name="T9" fmla="*/ 0 h 7"/>
                <a:gd name="T10" fmla="*/ 92 w 92"/>
                <a:gd name="T11" fmla="*/ 4 h 7"/>
                <a:gd name="T12" fmla="*/ 88 w 9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">
                  <a:moveTo>
                    <a:pt x="8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4"/>
                  </a:cubicBezTo>
                  <a:cubicBezTo>
                    <a:pt x="92" y="6"/>
                    <a:pt x="90" y="7"/>
                    <a:pt x="88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799013" y="5516563"/>
              <a:ext cx="184150" cy="15875"/>
            </a:xfrm>
            <a:custGeom>
              <a:avLst/>
              <a:gdLst>
                <a:gd name="T0" fmla="*/ 80 w 83"/>
                <a:gd name="T1" fmla="*/ 7 h 7"/>
                <a:gd name="T2" fmla="*/ 3 w 83"/>
                <a:gd name="T3" fmla="*/ 7 h 7"/>
                <a:gd name="T4" fmla="*/ 0 w 83"/>
                <a:gd name="T5" fmla="*/ 3 h 7"/>
                <a:gd name="T6" fmla="*/ 3 w 83"/>
                <a:gd name="T7" fmla="*/ 0 h 7"/>
                <a:gd name="T8" fmla="*/ 80 w 83"/>
                <a:gd name="T9" fmla="*/ 0 h 7"/>
                <a:gd name="T10" fmla="*/ 83 w 83"/>
                <a:gd name="T11" fmla="*/ 3 h 7"/>
                <a:gd name="T12" fmla="*/ 80 w 8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">
                  <a:moveTo>
                    <a:pt x="8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3" y="5"/>
                    <a:pt x="82" y="7"/>
                    <a:pt x="80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6488" y="5173663"/>
              <a:ext cx="92075" cy="207963"/>
            </a:xfrm>
            <a:custGeom>
              <a:avLst/>
              <a:gdLst>
                <a:gd name="T0" fmla="*/ 4 w 42"/>
                <a:gd name="T1" fmla="*/ 94 h 94"/>
                <a:gd name="T2" fmla="*/ 3 w 42"/>
                <a:gd name="T3" fmla="*/ 94 h 94"/>
                <a:gd name="T4" fmla="*/ 1 w 42"/>
                <a:gd name="T5" fmla="*/ 90 h 94"/>
                <a:gd name="T6" fmla="*/ 35 w 42"/>
                <a:gd name="T7" fmla="*/ 2 h 94"/>
                <a:gd name="T8" fmla="*/ 39 w 42"/>
                <a:gd name="T9" fmla="*/ 1 h 94"/>
                <a:gd name="T10" fmla="*/ 41 w 42"/>
                <a:gd name="T11" fmla="*/ 5 h 94"/>
                <a:gd name="T12" fmla="*/ 8 w 42"/>
                <a:gd name="T13" fmla="*/ 92 h 94"/>
                <a:gd name="T14" fmla="*/ 4 w 42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4">
                  <a:moveTo>
                    <a:pt x="4" y="94"/>
                  </a:moveTo>
                  <a:cubicBezTo>
                    <a:pt x="4" y="94"/>
                    <a:pt x="3" y="94"/>
                    <a:pt x="3" y="94"/>
                  </a:cubicBezTo>
                  <a:cubicBezTo>
                    <a:pt x="1" y="93"/>
                    <a:pt x="0" y="91"/>
                    <a:pt x="1" y="9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0"/>
                    <a:pt x="39" y="1"/>
                  </a:cubicBezTo>
                  <a:cubicBezTo>
                    <a:pt x="41" y="1"/>
                    <a:pt x="42" y="3"/>
                    <a:pt x="4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7" y="93"/>
                    <a:pt x="6" y="94"/>
                    <a:pt x="4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4773613" y="5173663"/>
              <a:ext cx="92075" cy="207963"/>
            </a:xfrm>
            <a:custGeom>
              <a:avLst/>
              <a:gdLst>
                <a:gd name="T0" fmla="*/ 37 w 41"/>
                <a:gd name="T1" fmla="*/ 94 h 94"/>
                <a:gd name="T2" fmla="*/ 34 w 41"/>
                <a:gd name="T3" fmla="*/ 92 h 94"/>
                <a:gd name="T4" fmla="*/ 0 w 41"/>
                <a:gd name="T5" fmla="*/ 5 h 94"/>
                <a:gd name="T6" fmla="*/ 2 w 41"/>
                <a:gd name="T7" fmla="*/ 1 h 94"/>
                <a:gd name="T8" fmla="*/ 7 w 41"/>
                <a:gd name="T9" fmla="*/ 2 h 94"/>
                <a:gd name="T10" fmla="*/ 40 w 41"/>
                <a:gd name="T11" fmla="*/ 90 h 94"/>
                <a:gd name="T12" fmla="*/ 38 w 41"/>
                <a:gd name="T13" fmla="*/ 94 h 94"/>
                <a:gd name="T14" fmla="*/ 37 w 41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94">
                  <a:moveTo>
                    <a:pt x="37" y="94"/>
                  </a:moveTo>
                  <a:cubicBezTo>
                    <a:pt x="36" y="94"/>
                    <a:pt x="35" y="93"/>
                    <a:pt x="34" y="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1" y="91"/>
                    <a:pt x="40" y="93"/>
                    <a:pt x="38" y="94"/>
                  </a:cubicBezTo>
                  <a:cubicBezTo>
                    <a:pt x="38" y="94"/>
                    <a:pt x="38" y="94"/>
                    <a:pt x="37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4806951" y="5157788"/>
              <a:ext cx="168275" cy="34925"/>
            </a:xfrm>
            <a:custGeom>
              <a:avLst/>
              <a:gdLst>
                <a:gd name="T0" fmla="*/ 12 w 76"/>
                <a:gd name="T1" fmla="*/ 15 h 16"/>
                <a:gd name="T2" fmla="*/ 10 w 76"/>
                <a:gd name="T3" fmla="*/ 14 h 16"/>
                <a:gd name="T4" fmla="*/ 1 w 76"/>
                <a:gd name="T5" fmla="*/ 6 h 16"/>
                <a:gd name="T6" fmla="*/ 1 w 76"/>
                <a:gd name="T7" fmla="*/ 1 h 16"/>
                <a:gd name="T8" fmla="*/ 6 w 76"/>
                <a:gd name="T9" fmla="*/ 1 h 16"/>
                <a:gd name="T10" fmla="*/ 12 w 76"/>
                <a:gd name="T11" fmla="*/ 7 h 16"/>
                <a:gd name="T12" fmla="*/ 18 w 76"/>
                <a:gd name="T13" fmla="*/ 1 h 16"/>
                <a:gd name="T14" fmla="*/ 23 w 76"/>
                <a:gd name="T15" fmla="*/ 1 h 16"/>
                <a:gd name="T16" fmla="*/ 29 w 76"/>
                <a:gd name="T17" fmla="*/ 7 h 16"/>
                <a:gd name="T18" fmla="*/ 35 w 76"/>
                <a:gd name="T19" fmla="*/ 1 h 16"/>
                <a:gd name="T20" fmla="*/ 40 w 76"/>
                <a:gd name="T21" fmla="*/ 1 h 16"/>
                <a:gd name="T22" fmla="*/ 46 w 76"/>
                <a:gd name="T23" fmla="*/ 7 h 16"/>
                <a:gd name="T24" fmla="*/ 52 w 76"/>
                <a:gd name="T25" fmla="*/ 1 h 16"/>
                <a:gd name="T26" fmla="*/ 57 w 76"/>
                <a:gd name="T27" fmla="*/ 1 h 16"/>
                <a:gd name="T28" fmla="*/ 63 w 76"/>
                <a:gd name="T29" fmla="*/ 7 h 16"/>
                <a:gd name="T30" fmla="*/ 69 w 76"/>
                <a:gd name="T31" fmla="*/ 1 h 16"/>
                <a:gd name="T32" fmla="*/ 74 w 76"/>
                <a:gd name="T33" fmla="*/ 1 h 16"/>
                <a:gd name="T34" fmla="*/ 74 w 76"/>
                <a:gd name="T35" fmla="*/ 6 h 16"/>
                <a:gd name="T36" fmla="*/ 66 w 76"/>
                <a:gd name="T37" fmla="*/ 14 h 16"/>
                <a:gd name="T38" fmla="*/ 61 w 76"/>
                <a:gd name="T39" fmla="*/ 14 h 16"/>
                <a:gd name="T40" fmla="*/ 55 w 76"/>
                <a:gd name="T41" fmla="*/ 8 h 16"/>
                <a:gd name="T42" fmla="*/ 49 w 76"/>
                <a:gd name="T43" fmla="*/ 14 h 16"/>
                <a:gd name="T44" fmla="*/ 44 w 76"/>
                <a:gd name="T45" fmla="*/ 14 h 16"/>
                <a:gd name="T46" fmla="*/ 38 w 76"/>
                <a:gd name="T47" fmla="*/ 8 h 16"/>
                <a:gd name="T48" fmla="*/ 32 w 76"/>
                <a:gd name="T49" fmla="*/ 14 h 16"/>
                <a:gd name="T50" fmla="*/ 27 w 76"/>
                <a:gd name="T51" fmla="*/ 14 h 16"/>
                <a:gd name="T52" fmla="*/ 21 w 76"/>
                <a:gd name="T53" fmla="*/ 8 h 16"/>
                <a:gd name="T54" fmla="*/ 15 w 76"/>
                <a:gd name="T55" fmla="*/ 14 h 16"/>
                <a:gd name="T56" fmla="*/ 12 w 76"/>
                <a:gd name="T5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16">
                  <a:moveTo>
                    <a:pt x="12" y="15"/>
                  </a:moveTo>
                  <a:cubicBezTo>
                    <a:pt x="11" y="15"/>
                    <a:pt x="10" y="15"/>
                    <a:pt x="10" y="1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7" y="0"/>
                    <a:pt x="39" y="0"/>
                    <a:pt x="40" y="1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4" y="1"/>
                  </a:cubicBezTo>
                  <a:cubicBezTo>
                    <a:pt x="76" y="2"/>
                    <a:pt x="76" y="5"/>
                    <a:pt x="74" y="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4" y="16"/>
                    <a:pt x="62" y="16"/>
                    <a:pt x="61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7" y="16"/>
                    <a:pt x="45" y="16"/>
                    <a:pt x="44" y="14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6"/>
                    <a:pt x="28" y="16"/>
                    <a:pt x="27" y="1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>
              <a:off x="6108701" y="3473450"/>
              <a:ext cx="0" cy="3384550"/>
            </a:xfrm>
            <a:prstGeom prst="line">
              <a:avLst/>
            </a:prstGeom>
            <a:noFill/>
            <a:ln w="1063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851526" y="3351213"/>
              <a:ext cx="511175" cy="68263"/>
            </a:xfrm>
            <a:custGeom>
              <a:avLst/>
              <a:gdLst>
                <a:gd name="T0" fmla="*/ 216 w 231"/>
                <a:gd name="T1" fmla="*/ 31 h 31"/>
                <a:gd name="T2" fmla="*/ 15 w 231"/>
                <a:gd name="T3" fmla="*/ 31 h 31"/>
                <a:gd name="T4" fmla="*/ 0 w 231"/>
                <a:gd name="T5" fmla="*/ 16 h 31"/>
                <a:gd name="T6" fmla="*/ 0 w 231"/>
                <a:gd name="T7" fmla="*/ 16 h 31"/>
                <a:gd name="T8" fmla="*/ 15 w 231"/>
                <a:gd name="T9" fmla="*/ 0 h 31"/>
                <a:gd name="T10" fmla="*/ 216 w 231"/>
                <a:gd name="T11" fmla="*/ 0 h 31"/>
                <a:gd name="T12" fmla="*/ 231 w 231"/>
                <a:gd name="T13" fmla="*/ 16 h 31"/>
                <a:gd name="T14" fmla="*/ 231 w 231"/>
                <a:gd name="T15" fmla="*/ 16 h 31"/>
                <a:gd name="T16" fmla="*/ 216 w 23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">
                  <a:moveTo>
                    <a:pt x="2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24"/>
                    <a:pt x="224" y="31"/>
                    <a:pt x="216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937251" y="3446463"/>
              <a:ext cx="339725" cy="68263"/>
            </a:xfrm>
            <a:custGeom>
              <a:avLst/>
              <a:gdLst>
                <a:gd name="T0" fmla="*/ 141 w 153"/>
                <a:gd name="T1" fmla="*/ 31 h 31"/>
                <a:gd name="T2" fmla="*/ 12 w 153"/>
                <a:gd name="T3" fmla="*/ 31 h 31"/>
                <a:gd name="T4" fmla="*/ 0 w 153"/>
                <a:gd name="T5" fmla="*/ 18 h 31"/>
                <a:gd name="T6" fmla="*/ 0 w 153"/>
                <a:gd name="T7" fmla="*/ 13 h 31"/>
                <a:gd name="T8" fmla="*/ 12 w 153"/>
                <a:gd name="T9" fmla="*/ 0 h 31"/>
                <a:gd name="T10" fmla="*/ 141 w 153"/>
                <a:gd name="T11" fmla="*/ 0 h 31"/>
                <a:gd name="T12" fmla="*/ 153 w 153"/>
                <a:gd name="T13" fmla="*/ 13 h 31"/>
                <a:gd name="T14" fmla="*/ 153 w 153"/>
                <a:gd name="T15" fmla="*/ 18 h 31"/>
                <a:gd name="T16" fmla="*/ 141 w 153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31">
                  <a:moveTo>
                    <a:pt x="141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5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8" y="0"/>
                    <a:pt x="153" y="6"/>
                    <a:pt x="153" y="13"/>
                  </a:cubicBezTo>
                  <a:cubicBezTo>
                    <a:pt x="153" y="18"/>
                    <a:pt x="153" y="18"/>
                    <a:pt x="153" y="18"/>
                  </a:cubicBezTo>
                  <a:cubicBezTo>
                    <a:pt x="153" y="25"/>
                    <a:pt x="148" y="31"/>
                    <a:pt x="14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5851526" y="3259138"/>
              <a:ext cx="511175" cy="66675"/>
            </a:xfrm>
            <a:custGeom>
              <a:avLst/>
              <a:gdLst>
                <a:gd name="T0" fmla="*/ 216 w 231"/>
                <a:gd name="T1" fmla="*/ 30 h 30"/>
                <a:gd name="T2" fmla="*/ 15 w 231"/>
                <a:gd name="T3" fmla="*/ 30 h 30"/>
                <a:gd name="T4" fmla="*/ 0 w 231"/>
                <a:gd name="T5" fmla="*/ 15 h 30"/>
                <a:gd name="T6" fmla="*/ 0 w 231"/>
                <a:gd name="T7" fmla="*/ 15 h 30"/>
                <a:gd name="T8" fmla="*/ 15 w 231"/>
                <a:gd name="T9" fmla="*/ 0 h 30"/>
                <a:gd name="T10" fmla="*/ 216 w 231"/>
                <a:gd name="T11" fmla="*/ 0 h 30"/>
                <a:gd name="T12" fmla="*/ 231 w 231"/>
                <a:gd name="T13" fmla="*/ 15 h 30"/>
                <a:gd name="T14" fmla="*/ 231 w 231"/>
                <a:gd name="T15" fmla="*/ 15 h 30"/>
                <a:gd name="T16" fmla="*/ 216 w 23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0">
                  <a:moveTo>
                    <a:pt x="2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23"/>
                    <a:pt x="224" y="30"/>
                    <a:pt x="21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5514976" y="1682750"/>
              <a:ext cx="1184275" cy="1549400"/>
            </a:xfrm>
            <a:custGeom>
              <a:avLst/>
              <a:gdLst>
                <a:gd name="T0" fmla="*/ 382 w 535"/>
                <a:gd name="T1" fmla="*/ 669 h 700"/>
                <a:gd name="T2" fmla="*/ 379 w 535"/>
                <a:gd name="T3" fmla="*/ 669 h 700"/>
                <a:gd name="T4" fmla="*/ 535 w 535"/>
                <a:gd name="T5" fmla="*/ 248 h 700"/>
                <a:gd name="T6" fmla="*/ 268 w 535"/>
                <a:gd name="T7" fmla="*/ 0 h 700"/>
                <a:gd name="T8" fmla="*/ 0 w 535"/>
                <a:gd name="T9" fmla="*/ 248 h 700"/>
                <a:gd name="T10" fmla="*/ 156 w 535"/>
                <a:gd name="T11" fmla="*/ 669 h 700"/>
                <a:gd name="T12" fmla="*/ 154 w 535"/>
                <a:gd name="T13" fmla="*/ 669 h 700"/>
                <a:gd name="T14" fmla="*/ 136 w 535"/>
                <a:gd name="T15" fmla="*/ 684 h 700"/>
                <a:gd name="T16" fmla="*/ 154 w 535"/>
                <a:gd name="T17" fmla="*/ 700 h 700"/>
                <a:gd name="T18" fmla="*/ 382 w 535"/>
                <a:gd name="T19" fmla="*/ 700 h 700"/>
                <a:gd name="T20" fmla="*/ 399 w 535"/>
                <a:gd name="T21" fmla="*/ 684 h 700"/>
                <a:gd name="T22" fmla="*/ 382 w 535"/>
                <a:gd name="T23" fmla="*/ 669 h 700"/>
                <a:gd name="T24" fmla="*/ 254 w 535"/>
                <a:gd name="T25" fmla="*/ 656 h 700"/>
                <a:gd name="T26" fmla="*/ 245 w 535"/>
                <a:gd name="T27" fmla="*/ 665 h 700"/>
                <a:gd name="T28" fmla="*/ 235 w 535"/>
                <a:gd name="T29" fmla="*/ 656 h 700"/>
                <a:gd name="T30" fmla="*/ 235 w 535"/>
                <a:gd name="T31" fmla="*/ 556 h 700"/>
                <a:gd name="T32" fmla="*/ 180 w 535"/>
                <a:gd name="T33" fmla="*/ 467 h 700"/>
                <a:gd name="T34" fmla="*/ 183 w 535"/>
                <a:gd name="T35" fmla="*/ 454 h 700"/>
                <a:gd name="T36" fmla="*/ 196 w 535"/>
                <a:gd name="T37" fmla="*/ 457 h 700"/>
                <a:gd name="T38" fmla="*/ 252 w 535"/>
                <a:gd name="T39" fmla="*/ 548 h 700"/>
                <a:gd name="T40" fmla="*/ 254 w 535"/>
                <a:gd name="T41" fmla="*/ 553 h 700"/>
                <a:gd name="T42" fmla="*/ 254 w 535"/>
                <a:gd name="T43" fmla="*/ 656 h 700"/>
                <a:gd name="T44" fmla="*/ 355 w 535"/>
                <a:gd name="T45" fmla="*/ 467 h 700"/>
                <a:gd name="T46" fmla="*/ 300 w 535"/>
                <a:gd name="T47" fmla="*/ 556 h 700"/>
                <a:gd name="T48" fmla="*/ 300 w 535"/>
                <a:gd name="T49" fmla="*/ 656 h 700"/>
                <a:gd name="T50" fmla="*/ 291 w 535"/>
                <a:gd name="T51" fmla="*/ 665 h 700"/>
                <a:gd name="T52" fmla="*/ 281 w 535"/>
                <a:gd name="T53" fmla="*/ 656 h 700"/>
                <a:gd name="T54" fmla="*/ 281 w 535"/>
                <a:gd name="T55" fmla="*/ 553 h 700"/>
                <a:gd name="T56" fmla="*/ 283 w 535"/>
                <a:gd name="T57" fmla="*/ 548 h 700"/>
                <a:gd name="T58" fmla="*/ 340 w 535"/>
                <a:gd name="T59" fmla="*/ 457 h 700"/>
                <a:gd name="T60" fmla="*/ 353 w 535"/>
                <a:gd name="T61" fmla="*/ 454 h 700"/>
                <a:gd name="T62" fmla="*/ 355 w 535"/>
                <a:gd name="T63" fmla="*/ 467 h 700"/>
                <a:gd name="T64" fmla="*/ 348 w 535"/>
                <a:gd name="T65" fmla="*/ 426 h 700"/>
                <a:gd name="T66" fmla="*/ 188 w 535"/>
                <a:gd name="T67" fmla="*/ 426 h 700"/>
                <a:gd name="T68" fmla="*/ 178 w 535"/>
                <a:gd name="T69" fmla="*/ 417 h 700"/>
                <a:gd name="T70" fmla="*/ 188 w 535"/>
                <a:gd name="T71" fmla="*/ 407 h 700"/>
                <a:gd name="T72" fmla="*/ 348 w 535"/>
                <a:gd name="T73" fmla="*/ 407 h 700"/>
                <a:gd name="T74" fmla="*/ 357 w 535"/>
                <a:gd name="T75" fmla="*/ 417 h 700"/>
                <a:gd name="T76" fmla="*/ 348 w 535"/>
                <a:gd name="T77" fmla="*/ 426 h 700"/>
                <a:gd name="T78" fmla="*/ 348 w 535"/>
                <a:gd name="T79" fmla="*/ 385 h 700"/>
                <a:gd name="T80" fmla="*/ 188 w 535"/>
                <a:gd name="T81" fmla="*/ 385 h 700"/>
                <a:gd name="T82" fmla="*/ 178 w 535"/>
                <a:gd name="T83" fmla="*/ 375 h 700"/>
                <a:gd name="T84" fmla="*/ 188 w 535"/>
                <a:gd name="T85" fmla="*/ 366 h 700"/>
                <a:gd name="T86" fmla="*/ 348 w 535"/>
                <a:gd name="T87" fmla="*/ 366 h 700"/>
                <a:gd name="T88" fmla="*/ 357 w 535"/>
                <a:gd name="T89" fmla="*/ 375 h 700"/>
                <a:gd name="T90" fmla="*/ 348 w 535"/>
                <a:gd name="T91" fmla="*/ 385 h 700"/>
                <a:gd name="T92" fmla="*/ 348 w 535"/>
                <a:gd name="T93" fmla="*/ 344 h 700"/>
                <a:gd name="T94" fmla="*/ 188 w 535"/>
                <a:gd name="T95" fmla="*/ 344 h 700"/>
                <a:gd name="T96" fmla="*/ 178 w 535"/>
                <a:gd name="T97" fmla="*/ 334 h 700"/>
                <a:gd name="T98" fmla="*/ 188 w 535"/>
                <a:gd name="T99" fmla="*/ 325 h 700"/>
                <a:gd name="T100" fmla="*/ 348 w 535"/>
                <a:gd name="T101" fmla="*/ 325 h 700"/>
                <a:gd name="T102" fmla="*/ 357 w 535"/>
                <a:gd name="T103" fmla="*/ 334 h 700"/>
                <a:gd name="T104" fmla="*/ 348 w 535"/>
                <a:gd name="T105" fmla="*/ 34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5" h="700">
                  <a:moveTo>
                    <a:pt x="382" y="669"/>
                  </a:moveTo>
                  <a:cubicBezTo>
                    <a:pt x="379" y="669"/>
                    <a:pt x="379" y="669"/>
                    <a:pt x="379" y="669"/>
                  </a:cubicBezTo>
                  <a:cubicBezTo>
                    <a:pt x="379" y="506"/>
                    <a:pt x="535" y="405"/>
                    <a:pt x="535" y="248"/>
                  </a:cubicBezTo>
                  <a:cubicBezTo>
                    <a:pt x="535" y="137"/>
                    <a:pt x="426" y="0"/>
                    <a:pt x="268" y="0"/>
                  </a:cubicBezTo>
                  <a:cubicBezTo>
                    <a:pt x="88" y="0"/>
                    <a:pt x="0" y="137"/>
                    <a:pt x="0" y="248"/>
                  </a:cubicBezTo>
                  <a:cubicBezTo>
                    <a:pt x="0" y="405"/>
                    <a:pt x="156" y="506"/>
                    <a:pt x="156" y="669"/>
                  </a:cubicBezTo>
                  <a:cubicBezTo>
                    <a:pt x="154" y="669"/>
                    <a:pt x="154" y="669"/>
                    <a:pt x="154" y="669"/>
                  </a:cubicBezTo>
                  <a:cubicBezTo>
                    <a:pt x="144" y="669"/>
                    <a:pt x="136" y="676"/>
                    <a:pt x="136" y="684"/>
                  </a:cubicBezTo>
                  <a:cubicBezTo>
                    <a:pt x="136" y="693"/>
                    <a:pt x="144" y="700"/>
                    <a:pt x="154" y="700"/>
                  </a:cubicBezTo>
                  <a:cubicBezTo>
                    <a:pt x="382" y="700"/>
                    <a:pt x="382" y="700"/>
                    <a:pt x="382" y="700"/>
                  </a:cubicBezTo>
                  <a:cubicBezTo>
                    <a:pt x="391" y="700"/>
                    <a:pt x="399" y="693"/>
                    <a:pt x="399" y="684"/>
                  </a:cubicBezTo>
                  <a:cubicBezTo>
                    <a:pt x="399" y="676"/>
                    <a:pt x="391" y="669"/>
                    <a:pt x="382" y="669"/>
                  </a:cubicBezTo>
                  <a:close/>
                  <a:moveTo>
                    <a:pt x="254" y="656"/>
                  </a:moveTo>
                  <a:cubicBezTo>
                    <a:pt x="254" y="661"/>
                    <a:pt x="250" y="665"/>
                    <a:pt x="245" y="665"/>
                  </a:cubicBezTo>
                  <a:cubicBezTo>
                    <a:pt x="239" y="665"/>
                    <a:pt x="235" y="661"/>
                    <a:pt x="235" y="656"/>
                  </a:cubicBezTo>
                  <a:cubicBezTo>
                    <a:pt x="235" y="556"/>
                    <a:pt x="235" y="556"/>
                    <a:pt x="235" y="556"/>
                  </a:cubicBezTo>
                  <a:cubicBezTo>
                    <a:pt x="180" y="467"/>
                    <a:pt x="180" y="467"/>
                    <a:pt x="180" y="467"/>
                  </a:cubicBezTo>
                  <a:cubicBezTo>
                    <a:pt x="177" y="463"/>
                    <a:pt x="178" y="457"/>
                    <a:pt x="183" y="454"/>
                  </a:cubicBezTo>
                  <a:cubicBezTo>
                    <a:pt x="187" y="452"/>
                    <a:pt x="193" y="453"/>
                    <a:pt x="196" y="457"/>
                  </a:cubicBezTo>
                  <a:cubicBezTo>
                    <a:pt x="252" y="548"/>
                    <a:pt x="252" y="548"/>
                    <a:pt x="252" y="548"/>
                  </a:cubicBezTo>
                  <a:cubicBezTo>
                    <a:pt x="253" y="549"/>
                    <a:pt x="254" y="551"/>
                    <a:pt x="254" y="553"/>
                  </a:cubicBezTo>
                  <a:lnTo>
                    <a:pt x="254" y="656"/>
                  </a:lnTo>
                  <a:close/>
                  <a:moveTo>
                    <a:pt x="355" y="467"/>
                  </a:moveTo>
                  <a:cubicBezTo>
                    <a:pt x="300" y="556"/>
                    <a:pt x="300" y="556"/>
                    <a:pt x="300" y="556"/>
                  </a:cubicBezTo>
                  <a:cubicBezTo>
                    <a:pt x="300" y="656"/>
                    <a:pt x="300" y="656"/>
                    <a:pt x="300" y="656"/>
                  </a:cubicBezTo>
                  <a:cubicBezTo>
                    <a:pt x="300" y="661"/>
                    <a:pt x="296" y="665"/>
                    <a:pt x="291" y="665"/>
                  </a:cubicBezTo>
                  <a:cubicBezTo>
                    <a:pt x="286" y="665"/>
                    <a:pt x="281" y="661"/>
                    <a:pt x="281" y="656"/>
                  </a:cubicBezTo>
                  <a:cubicBezTo>
                    <a:pt x="281" y="553"/>
                    <a:pt x="281" y="553"/>
                    <a:pt x="281" y="553"/>
                  </a:cubicBezTo>
                  <a:cubicBezTo>
                    <a:pt x="281" y="551"/>
                    <a:pt x="282" y="549"/>
                    <a:pt x="283" y="548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2" y="453"/>
                    <a:pt x="348" y="452"/>
                    <a:pt x="353" y="454"/>
                  </a:cubicBezTo>
                  <a:cubicBezTo>
                    <a:pt x="357" y="457"/>
                    <a:pt x="358" y="463"/>
                    <a:pt x="355" y="467"/>
                  </a:cubicBezTo>
                  <a:close/>
                  <a:moveTo>
                    <a:pt x="348" y="426"/>
                  </a:moveTo>
                  <a:cubicBezTo>
                    <a:pt x="188" y="426"/>
                    <a:pt x="188" y="426"/>
                    <a:pt x="188" y="426"/>
                  </a:cubicBezTo>
                  <a:cubicBezTo>
                    <a:pt x="183" y="426"/>
                    <a:pt x="178" y="422"/>
                    <a:pt x="178" y="417"/>
                  </a:cubicBezTo>
                  <a:cubicBezTo>
                    <a:pt x="178" y="411"/>
                    <a:pt x="183" y="407"/>
                    <a:pt x="188" y="407"/>
                  </a:cubicBezTo>
                  <a:cubicBezTo>
                    <a:pt x="348" y="407"/>
                    <a:pt x="348" y="407"/>
                    <a:pt x="348" y="407"/>
                  </a:cubicBezTo>
                  <a:cubicBezTo>
                    <a:pt x="353" y="407"/>
                    <a:pt x="357" y="411"/>
                    <a:pt x="357" y="417"/>
                  </a:cubicBezTo>
                  <a:cubicBezTo>
                    <a:pt x="357" y="422"/>
                    <a:pt x="353" y="426"/>
                    <a:pt x="348" y="426"/>
                  </a:cubicBezTo>
                  <a:close/>
                  <a:moveTo>
                    <a:pt x="348" y="385"/>
                  </a:moveTo>
                  <a:cubicBezTo>
                    <a:pt x="188" y="385"/>
                    <a:pt x="188" y="385"/>
                    <a:pt x="188" y="385"/>
                  </a:cubicBezTo>
                  <a:cubicBezTo>
                    <a:pt x="183" y="385"/>
                    <a:pt x="178" y="381"/>
                    <a:pt x="178" y="375"/>
                  </a:cubicBezTo>
                  <a:cubicBezTo>
                    <a:pt x="178" y="370"/>
                    <a:pt x="183" y="366"/>
                    <a:pt x="188" y="366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53" y="366"/>
                    <a:pt x="357" y="370"/>
                    <a:pt x="357" y="375"/>
                  </a:cubicBezTo>
                  <a:cubicBezTo>
                    <a:pt x="357" y="381"/>
                    <a:pt x="353" y="385"/>
                    <a:pt x="348" y="385"/>
                  </a:cubicBezTo>
                  <a:close/>
                  <a:moveTo>
                    <a:pt x="348" y="344"/>
                  </a:moveTo>
                  <a:cubicBezTo>
                    <a:pt x="188" y="344"/>
                    <a:pt x="188" y="344"/>
                    <a:pt x="188" y="344"/>
                  </a:cubicBezTo>
                  <a:cubicBezTo>
                    <a:pt x="183" y="344"/>
                    <a:pt x="178" y="339"/>
                    <a:pt x="178" y="334"/>
                  </a:cubicBezTo>
                  <a:cubicBezTo>
                    <a:pt x="178" y="329"/>
                    <a:pt x="183" y="325"/>
                    <a:pt x="188" y="325"/>
                  </a:cubicBezTo>
                  <a:cubicBezTo>
                    <a:pt x="348" y="325"/>
                    <a:pt x="348" y="325"/>
                    <a:pt x="348" y="325"/>
                  </a:cubicBezTo>
                  <a:cubicBezTo>
                    <a:pt x="353" y="325"/>
                    <a:pt x="357" y="329"/>
                    <a:pt x="357" y="334"/>
                  </a:cubicBezTo>
                  <a:cubicBezTo>
                    <a:pt x="357" y="339"/>
                    <a:pt x="353" y="344"/>
                    <a:pt x="348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6061076" y="1241425"/>
              <a:ext cx="69850" cy="1023938"/>
            </a:xfrm>
            <a:custGeom>
              <a:avLst/>
              <a:gdLst>
                <a:gd name="T0" fmla="*/ 31 w 31"/>
                <a:gd name="T1" fmla="*/ 17 h 462"/>
                <a:gd name="T2" fmla="*/ 21 w 31"/>
                <a:gd name="T3" fmla="*/ 462 h 462"/>
                <a:gd name="T4" fmla="*/ 0 w 31"/>
                <a:gd name="T5" fmla="*/ 17 h 462"/>
                <a:gd name="T6" fmla="*/ 15 w 31"/>
                <a:gd name="T7" fmla="*/ 1 h 462"/>
                <a:gd name="T8" fmla="*/ 31 w 31"/>
                <a:gd name="T9" fmla="*/ 16 h 462"/>
                <a:gd name="T10" fmla="*/ 31 w 31"/>
                <a:gd name="T11" fmla="*/ 1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62">
                  <a:moveTo>
                    <a:pt x="31" y="17"/>
                  </a:moveTo>
                  <a:cubicBezTo>
                    <a:pt x="21" y="462"/>
                    <a:pt x="21" y="462"/>
                    <a:pt x="21" y="46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16"/>
                    <a:pt x="31" y="16"/>
                    <a:pt x="3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5719763" y="1301750"/>
              <a:ext cx="388938" cy="963613"/>
            </a:xfrm>
            <a:custGeom>
              <a:avLst/>
              <a:gdLst>
                <a:gd name="T0" fmla="*/ 32 w 175"/>
                <a:gd name="T1" fmla="*/ 13 h 435"/>
                <a:gd name="T2" fmla="*/ 175 w 175"/>
                <a:gd name="T3" fmla="*/ 435 h 435"/>
                <a:gd name="T4" fmla="*/ 3 w 175"/>
                <a:gd name="T5" fmla="*/ 24 h 435"/>
                <a:gd name="T6" fmla="*/ 11 w 175"/>
                <a:gd name="T7" fmla="*/ 4 h 435"/>
                <a:gd name="T8" fmla="*/ 32 w 175"/>
                <a:gd name="T9" fmla="*/ 12 h 435"/>
                <a:gd name="T10" fmla="*/ 32 w 175"/>
                <a:gd name="T11" fmla="*/ 13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435">
                  <a:moveTo>
                    <a:pt x="32" y="13"/>
                  </a:moveTo>
                  <a:cubicBezTo>
                    <a:pt x="175" y="435"/>
                    <a:pt x="175" y="435"/>
                    <a:pt x="175" y="43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9" y="0"/>
                    <a:pt x="29" y="4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5426076" y="1479550"/>
              <a:ext cx="682625" cy="785813"/>
            </a:xfrm>
            <a:custGeom>
              <a:avLst/>
              <a:gdLst>
                <a:gd name="T0" fmla="*/ 29 w 308"/>
                <a:gd name="T1" fmla="*/ 7 h 355"/>
                <a:gd name="T2" fmla="*/ 308 w 308"/>
                <a:gd name="T3" fmla="*/ 355 h 355"/>
                <a:gd name="T4" fmla="*/ 6 w 308"/>
                <a:gd name="T5" fmla="*/ 28 h 355"/>
                <a:gd name="T6" fmla="*/ 7 w 308"/>
                <a:gd name="T7" fmla="*/ 5 h 355"/>
                <a:gd name="T8" fmla="*/ 29 w 308"/>
                <a:gd name="T9" fmla="*/ 6 h 355"/>
                <a:gd name="T10" fmla="*/ 29 w 308"/>
                <a:gd name="T11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355">
                  <a:moveTo>
                    <a:pt x="29" y="7"/>
                  </a:moveTo>
                  <a:cubicBezTo>
                    <a:pt x="308" y="355"/>
                    <a:pt x="308" y="355"/>
                    <a:pt x="308" y="35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1"/>
                    <a:pt x="0" y="11"/>
                    <a:pt x="7" y="5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29" y="7"/>
                    <a:pt x="29" y="7"/>
                    <a:pt x="29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5207001" y="1743075"/>
              <a:ext cx="901700" cy="522288"/>
            </a:xfrm>
            <a:custGeom>
              <a:avLst/>
              <a:gdLst>
                <a:gd name="T0" fmla="*/ 26 w 407"/>
                <a:gd name="T1" fmla="*/ 4 h 236"/>
                <a:gd name="T2" fmla="*/ 407 w 407"/>
                <a:gd name="T3" fmla="*/ 236 h 236"/>
                <a:gd name="T4" fmla="*/ 11 w 407"/>
                <a:gd name="T5" fmla="*/ 32 h 236"/>
                <a:gd name="T6" fmla="*/ 4 w 407"/>
                <a:gd name="T7" fmla="*/ 11 h 236"/>
                <a:gd name="T8" fmla="*/ 25 w 407"/>
                <a:gd name="T9" fmla="*/ 4 h 236"/>
                <a:gd name="T10" fmla="*/ 26 w 407"/>
                <a:gd name="T11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36">
                  <a:moveTo>
                    <a:pt x="26" y="4"/>
                  </a:moveTo>
                  <a:cubicBezTo>
                    <a:pt x="407" y="236"/>
                    <a:pt x="407" y="236"/>
                    <a:pt x="407" y="23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3" y="28"/>
                    <a:pt x="0" y="18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5095876" y="2066925"/>
              <a:ext cx="1012825" cy="198438"/>
            </a:xfrm>
            <a:custGeom>
              <a:avLst/>
              <a:gdLst>
                <a:gd name="T0" fmla="*/ 20 w 457"/>
                <a:gd name="T1" fmla="*/ 2 h 89"/>
                <a:gd name="T2" fmla="*/ 457 w 457"/>
                <a:gd name="T3" fmla="*/ 89 h 89"/>
                <a:gd name="T4" fmla="*/ 15 w 457"/>
                <a:gd name="T5" fmla="*/ 32 h 89"/>
                <a:gd name="T6" fmla="*/ 1 w 457"/>
                <a:gd name="T7" fmla="*/ 15 h 89"/>
                <a:gd name="T8" fmla="*/ 19 w 457"/>
                <a:gd name="T9" fmla="*/ 1 h 89"/>
                <a:gd name="T10" fmla="*/ 20 w 457"/>
                <a:gd name="T11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89">
                  <a:moveTo>
                    <a:pt x="20" y="2"/>
                  </a:moveTo>
                  <a:cubicBezTo>
                    <a:pt x="457" y="89"/>
                    <a:pt x="457" y="89"/>
                    <a:pt x="457" y="8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6" y="31"/>
                    <a:pt x="0" y="23"/>
                    <a:pt x="1" y="15"/>
                  </a:cubicBezTo>
                  <a:cubicBezTo>
                    <a:pt x="2" y="6"/>
                    <a:pt x="10" y="0"/>
                    <a:pt x="19" y="1"/>
                  </a:cubicBezTo>
                  <a:cubicBezTo>
                    <a:pt x="19" y="1"/>
                    <a:pt x="19" y="1"/>
                    <a:pt x="2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5097463" y="2265363"/>
              <a:ext cx="1011238" cy="220663"/>
            </a:xfrm>
            <a:custGeom>
              <a:avLst/>
              <a:gdLst>
                <a:gd name="T0" fmla="*/ 15 w 456"/>
                <a:gd name="T1" fmla="*/ 67 h 100"/>
                <a:gd name="T2" fmla="*/ 456 w 456"/>
                <a:gd name="T3" fmla="*/ 0 h 100"/>
                <a:gd name="T4" fmla="*/ 21 w 456"/>
                <a:gd name="T5" fmla="*/ 98 h 100"/>
                <a:gd name="T6" fmla="*/ 2 w 456"/>
                <a:gd name="T7" fmla="*/ 86 h 100"/>
                <a:gd name="T8" fmla="*/ 14 w 456"/>
                <a:gd name="T9" fmla="*/ 67 h 100"/>
                <a:gd name="T10" fmla="*/ 15 w 456"/>
                <a:gd name="T11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100">
                  <a:moveTo>
                    <a:pt x="15" y="67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2" y="100"/>
                    <a:pt x="4" y="95"/>
                    <a:pt x="2" y="86"/>
                  </a:cubicBezTo>
                  <a:cubicBezTo>
                    <a:pt x="0" y="78"/>
                    <a:pt x="5" y="69"/>
                    <a:pt x="14" y="67"/>
                  </a:cubicBezTo>
                  <a:cubicBezTo>
                    <a:pt x="14" y="67"/>
                    <a:pt x="15" y="67"/>
                    <a:pt x="15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5218113" y="2265363"/>
              <a:ext cx="890588" cy="544513"/>
            </a:xfrm>
            <a:custGeom>
              <a:avLst/>
              <a:gdLst>
                <a:gd name="T0" fmla="*/ 10 w 402"/>
                <a:gd name="T1" fmla="*/ 214 h 246"/>
                <a:gd name="T2" fmla="*/ 402 w 402"/>
                <a:gd name="T3" fmla="*/ 0 h 246"/>
                <a:gd name="T4" fmla="*/ 26 w 402"/>
                <a:gd name="T5" fmla="*/ 241 h 246"/>
                <a:gd name="T6" fmla="*/ 5 w 402"/>
                <a:gd name="T7" fmla="*/ 236 h 246"/>
                <a:gd name="T8" fmla="*/ 9 w 402"/>
                <a:gd name="T9" fmla="*/ 214 h 246"/>
                <a:gd name="T10" fmla="*/ 10 w 402"/>
                <a:gd name="T11" fmla="*/ 2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246">
                  <a:moveTo>
                    <a:pt x="10" y="214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19" y="246"/>
                    <a:pt x="9" y="243"/>
                    <a:pt x="5" y="236"/>
                  </a:cubicBezTo>
                  <a:cubicBezTo>
                    <a:pt x="0" y="229"/>
                    <a:pt x="2" y="219"/>
                    <a:pt x="9" y="214"/>
                  </a:cubicBezTo>
                  <a:cubicBezTo>
                    <a:pt x="10" y="214"/>
                    <a:pt x="10" y="214"/>
                    <a:pt x="1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5441951" y="2265363"/>
              <a:ext cx="666750" cy="803275"/>
            </a:xfrm>
            <a:custGeom>
              <a:avLst/>
              <a:gdLst>
                <a:gd name="T0" fmla="*/ 6 w 301"/>
                <a:gd name="T1" fmla="*/ 335 h 363"/>
                <a:gd name="T2" fmla="*/ 301 w 301"/>
                <a:gd name="T3" fmla="*/ 0 h 363"/>
                <a:gd name="T4" fmla="*/ 30 w 301"/>
                <a:gd name="T5" fmla="*/ 355 h 363"/>
                <a:gd name="T6" fmla="*/ 8 w 301"/>
                <a:gd name="T7" fmla="*/ 358 h 363"/>
                <a:gd name="T8" fmla="*/ 5 w 301"/>
                <a:gd name="T9" fmla="*/ 336 h 363"/>
                <a:gd name="T10" fmla="*/ 6 w 301"/>
                <a:gd name="T11" fmla="*/ 3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363">
                  <a:moveTo>
                    <a:pt x="6" y="335"/>
                  </a:moveTo>
                  <a:cubicBezTo>
                    <a:pt x="301" y="0"/>
                    <a:pt x="301" y="0"/>
                    <a:pt x="301" y="0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25" y="362"/>
                    <a:pt x="15" y="363"/>
                    <a:pt x="8" y="358"/>
                  </a:cubicBezTo>
                  <a:cubicBezTo>
                    <a:pt x="1" y="352"/>
                    <a:pt x="0" y="343"/>
                    <a:pt x="5" y="336"/>
                  </a:cubicBezTo>
                  <a:cubicBezTo>
                    <a:pt x="6" y="335"/>
                    <a:pt x="6" y="335"/>
                    <a:pt x="6" y="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6108701" y="2265363"/>
              <a:ext cx="679450" cy="787400"/>
            </a:xfrm>
            <a:custGeom>
              <a:avLst/>
              <a:gdLst>
                <a:gd name="T0" fmla="*/ 278 w 307"/>
                <a:gd name="T1" fmla="*/ 349 h 356"/>
                <a:gd name="T2" fmla="*/ 0 w 307"/>
                <a:gd name="T3" fmla="*/ 0 h 356"/>
                <a:gd name="T4" fmla="*/ 302 w 307"/>
                <a:gd name="T5" fmla="*/ 328 h 356"/>
                <a:gd name="T6" fmla="*/ 301 w 307"/>
                <a:gd name="T7" fmla="*/ 350 h 356"/>
                <a:gd name="T8" fmla="*/ 279 w 307"/>
                <a:gd name="T9" fmla="*/ 349 h 356"/>
                <a:gd name="T10" fmla="*/ 278 w 307"/>
                <a:gd name="T11" fmla="*/ 3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56">
                  <a:moveTo>
                    <a:pt x="278" y="34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7" y="334"/>
                    <a:pt x="307" y="344"/>
                    <a:pt x="301" y="350"/>
                  </a:cubicBezTo>
                  <a:cubicBezTo>
                    <a:pt x="294" y="356"/>
                    <a:pt x="284" y="356"/>
                    <a:pt x="279" y="349"/>
                  </a:cubicBezTo>
                  <a:cubicBezTo>
                    <a:pt x="278" y="349"/>
                    <a:pt x="278" y="349"/>
                    <a:pt x="278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6108701" y="2265363"/>
              <a:ext cx="898525" cy="523875"/>
            </a:xfrm>
            <a:custGeom>
              <a:avLst/>
              <a:gdLst>
                <a:gd name="T0" fmla="*/ 380 w 406"/>
                <a:gd name="T1" fmla="*/ 232 h 237"/>
                <a:gd name="T2" fmla="*/ 0 w 406"/>
                <a:gd name="T3" fmla="*/ 0 h 237"/>
                <a:gd name="T4" fmla="*/ 395 w 406"/>
                <a:gd name="T5" fmla="*/ 205 h 237"/>
                <a:gd name="T6" fmla="*/ 402 w 406"/>
                <a:gd name="T7" fmla="*/ 226 h 237"/>
                <a:gd name="T8" fmla="*/ 381 w 406"/>
                <a:gd name="T9" fmla="*/ 233 h 237"/>
                <a:gd name="T10" fmla="*/ 380 w 406"/>
                <a:gd name="T11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237">
                  <a:moveTo>
                    <a:pt x="380" y="23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5" y="205"/>
                    <a:pt x="395" y="205"/>
                    <a:pt x="395" y="205"/>
                  </a:cubicBezTo>
                  <a:cubicBezTo>
                    <a:pt x="403" y="209"/>
                    <a:pt x="406" y="218"/>
                    <a:pt x="402" y="226"/>
                  </a:cubicBezTo>
                  <a:cubicBezTo>
                    <a:pt x="398" y="234"/>
                    <a:pt x="389" y="237"/>
                    <a:pt x="381" y="233"/>
                  </a:cubicBezTo>
                  <a:cubicBezTo>
                    <a:pt x="381" y="233"/>
                    <a:pt x="380" y="233"/>
                    <a:pt x="38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6108701" y="2265363"/>
              <a:ext cx="1009650" cy="198438"/>
            </a:xfrm>
            <a:custGeom>
              <a:avLst/>
              <a:gdLst>
                <a:gd name="T0" fmla="*/ 437 w 456"/>
                <a:gd name="T1" fmla="*/ 88 h 90"/>
                <a:gd name="T2" fmla="*/ 0 w 456"/>
                <a:gd name="T3" fmla="*/ 0 h 90"/>
                <a:gd name="T4" fmla="*/ 442 w 456"/>
                <a:gd name="T5" fmla="*/ 57 h 90"/>
                <a:gd name="T6" fmla="*/ 455 w 456"/>
                <a:gd name="T7" fmla="*/ 75 h 90"/>
                <a:gd name="T8" fmla="*/ 438 w 456"/>
                <a:gd name="T9" fmla="*/ 88 h 90"/>
                <a:gd name="T10" fmla="*/ 437 w 456"/>
                <a:gd name="T11" fmla="*/ 8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90">
                  <a:moveTo>
                    <a:pt x="437" y="8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42" y="57"/>
                    <a:pt x="442" y="57"/>
                    <a:pt x="442" y="57"/>
                  </a:cubicBezTo>
                  <a:cubicBezTo>
                    <a:pt x="450" y="58"/>
                    <a:pt x="456" y="66"/>
                    <a:pt x="455" y="75"/>
                  </a:cubicBezTo>
                  <a:cubicBezTo>
                    <a:pt x="454" y="83"/>
                    <a:pt x="446" y="90"/>
                    <a:pt x="438" y="88"/>
                  </a:cubicBezTo>
                  <a:cubicBezTo>
                    <a:pt x="437" y="88"/>
                    <a:pt x="437" y="88"/>
                    <a:pt x="437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6108701" y="2046288"/>
              <a:ext cx="1008063" cy="219075"/>
            </a:xfrm>
            <a:custGeom>
              <a:avLst/>
              <a:gdLst>
                <a:gd name="T0" fmla="*/ 440 w 455"/>
                <a:gd name="T1" fmla="*/ 33 h 99"/>
                <a:gd name="T2" fmla="*/ 0 w 455"/>
                <a:gd name="T3" fmla="*/ 99 h 99"/>
                <a:gd name="T4" fmla="*/ 434 w 455"/>
                <a:gd name="T5" fmla="*/ 2 h 99"/>
                <a:gd name="T6" fmla="*/ 453 w 455"/>
                <a:gd name="T7" fmla="*/ 14 h 99"/>
                <a:gd name="T8" fmla="*/ 441 w 455"/>
                <a:gd name="T9" fmla="*/ 32 h 99"/>
                <a:gd name="T10" fmla="*/ 440 w 455"/>
                <a:gd name="T11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5" h="99">
                  <a:moveTo>
                    <a:pt x="440" y="33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434" y="2"/>
                    <a:pt x="434" y="2"/>
                    <a:pt x="434" y="2"/>
                  </a:cubicBezTo>
                  <a:cubicBezTo>
                    <a:pt x="443" y="0"/>
                    <a:pt x="451" y="5"/>
                    <a:pt x="453" y="14"/>
                  </a:cubicBezTo>
                  <a:cubicBezTo>
                    <a:pt x="455" y="22"/>
                    <a:pt x="450" y="30"/>
                    <a:pt x="441" y="32"/>
                  </a:cubicBezTo>
                  <a:cubicBezTo>
                    <a:pt x="441" y="32"/>
                    <a:pt x="441" y="32"/>
                    <a:pt x="44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6108701" y="1722438"/>
              <a:ext cx="887413" cy="542925"/>
            </a:xfrm>
            <a:custGeom>
              <a:avLst/>
              <a:gdLst>
                <a:gd name="T0" fmla="*/ 391 w 401"/>
                <a:gd name="T1" fmla="*/ 32 h 245"/>
                <a:gd name="T2" fmla="*/ 0 w 401"/>
                <a:gd name="T3" fmla="*/ 245 h 245"/>
                <a:gd name="T4" fmla="*/ 375 w 401"/>
                <a:gd name="T5" fmla="*/ 5 h 245"/>
                <a:gd name="T6" fmla="*/ 396 w 401"/>
                <a:gd name="T7" fmla="*/ 10 h 245"/>
                <a:gd name="T8" fmla="*/ 392 w 401"/>
                <a:gd name="T9" fmla="*/ 31 h 245"/>
                <a:gd name="T10" fmla="*/ 391 w 401"/>
                <a:gd name="T11" fmla="*/ 3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1" h="245">
                  <a:moveTo>
                    <a:pt x="391" y="32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382" y="0"/>
                    <a:pt x="392" y="2"/>
                    <a:pt x="396" y="10"/>
                  </a:cubicBezTo>
                  <a:cubicBezTo>
                    <a:pt x="401" y="17"/>
                    <a:pt x="399" y="27"/>
                    <a:pt x="392" y="31"/>
                  </a:cubicBezTo>
                  <a:cubicBezTo>
                    <a:pt x="391" y="31"/>
                    <a:pt x="391" y="32"/>
                    <a:pt x="391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6108701" y="1463675"/>
              <a:ext cx="663575" cy="801688"/>
            </a:xfrm>
            <a:custGeom>
              <a:avLst/>
              <a:gdLst>
                <a:gd name="T0" fmla="*/ 294 w 300"/>
                <a:gd name="T1" fmla="*/ 28 h 362"/>
                <a:gd name="T2" fmla="*/ 0 w 300"/>
                <a:gd name="T3" fmla="*/ 362 h 362"/>
                <a:gd name="T4" fmla="*/ 270 w 300"/>
                <a:gd name="T5" fmla="*/ 8 h 362"/>
                <a:gd name="T6" fmla="*/ 292 w 300"/>
                <a:gd name="T7" fmla="*/ 5 h 362"/>
                <a:gd name="T8" fmla="*/ 295 w 300"/>
                <a:gd name="T9" fmla="*/ 27 h 362"/>
                <a:gd name="T10" fmla="*/ 294 w 300"/>
                <a:gd name="T11" fmla="*/ 2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362">
                  <a:moveTo>
                    <a:pt x="294" y="28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1"/>
                    <a:pt x="285" y="0"/>
                    <a:pt x="292" y="5"/>
                  </a:cubicBezTo>
                  <a:cubicBezTo>
                    <a:pt x="299" y="10"/>
                    <a:pt x="300" y="20"/>
                    <a:pt x="295" y="27"/>
                  </a:cubicBezTo>
                  <a:cubicBezTo>
                    <a:pt x="295" y="27"/>
                    <a:pt x="294" y="28"/>
                    <a:pt x="29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6108701" y="1295400"/>
              <a:ext cx="365125" cy="969963"/>
            </a:xfrm>
            <a:custGeom>
              <a:avLst/>
              <a:gdLst>
                <a:gd name="T0" fmla="*/ 162 w 165"/>
                <a:gd name="T1" fmla="*/ 23 h 438"/>
                <a:gd name="T2" fmla="*/ 0 w 165"/>
                <a:gd name="T3" fmla="*/ 438 h 438"/>
                <a:gd name="T4" fmla="*/ 132 w 165"/>
                <a:gd name="T5" fmla="*/ 13 h 438"/>
                <a:gd name="T6" fmla="*/ 152 w 165"/>
                <a:gd name="T7" fmla="*/ 3 h 438"/>
                <a:gd name="T8" fmla="*/ 162 w 165"/>
                <a:gd name="T9" fmla="*/ 22 h 438"/>
                <a:gd name="T10" fmla="*/ 162 w 165"/>
                <a:gd name="T11" fmla="*/ 2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38">
                  <a:moveTo>
                    <a:pt x="162" y="23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5" y="5"/>
                    <a:pt x="144" y="0"/>
                    <a:pt x="152" y="3"/>
                  </a:cubicBezTo>
                  <a:cubicBezTo>
                    <a:pt x="160" y="5"/>
                    <a:pt x="165" y="14"/>
                    <a:pt x="162" y="22"/>
                  </a:cubicBezTo>
                  <a:cubicBezTo>
                    <a:pt x="162" y="23"/>
                    <a:pt x="162" y="23"/>
                    <a:pt x="16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348499" y="1667967"/>
            <a:ext cx="263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original basic features such as lessons, small tests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947151" y="2986683"/>
            <a:ext cx="2512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Convenient features for users.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926276" y="2867950"/>
            <a:ext cx="244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-15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free website for studying Vietnamese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211284" y="4423569"/>
            <a:ext cx="251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-15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for everyone, from beginner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-1" y="302550"/>
            <a:ext cx="12192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1.3.</a:t>
            </a:r>
            <a:r>
              <a:rPr lang="ja-JP" alt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アイデア  </a:t>
            </a:r>
            <a:r>
              <a:rPr lang="en-US" altLang="ja-JP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smtClean="0">
                <a:solidFill>
                  <a:schemeClr val="bg1"/>
                </a:solidFill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93" name="Rectangle 92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導入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37171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9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1111217" y="1674809"/>
            <a:ext cx="501264" cy="4826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4915" y="2199346"/>
            <a:ext cx="496144" cy="48550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18691" y="2748414"/>
            <a:ext cx="495620" cy="4826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14915" y="3291637"/>
            <a:ext cx="513884" cy="4559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Freeform 20"/>
          <p:cNvSpPr>
            <a:spLocks noEditPoints="1"/>
          </p:cNvSpPr>
          <p:nvPr/>
        </p:nvSpPr>
        <p:spPr bwMode="auto">
          <a:xfrm>
            <a:off x="1161295" y="2768120"/>
            <a:ext cx="379167" cy="408783"/>
          </a:xfrm>
          <a:custGeom>
            <a:avLst/>
            <a:gdLst>
              <a:gd name="T0" fmla="*/ 2406 w 3180"/>
              <a:gd name="T1" fmla="*/ 1358 h 3260"/>
              <a:gd name="T2" fmla="*/ 2504 w 3180"/>
              <a:gd name="T3" fmla="*/ 1507 h 3260"/>
              <a:gd name="T4" fmla="*/ 2654 w 3180"/>
              <a:gd name="T5" fmla="*/ 1408 h 3260"/>
              <a:gd name="T6" fmla="*/ 2555 w 3180"/>
              <a:gd name="T7" fmla="*/ 1259 h 3260"/>
              <a:gd name="T8" fmla="*/ 2770 w 3180"/>
              <a:gd name="T9" fmla="*/ 565 h 3260"/>
              <a:gd name="T10" fmla="*/ 2754 w 3180"/>
              <a:gd name="T11" fmla="*/ 758 h 3260"/>
              <a:gd name="T12" fmla="*/ 2622 w 3180"/>
              <a:gd name="T13" fmla="*/ 955 h 3260"/>
              <a:gd name="T14" fmla="*/ 2986 w 3180"/>
              <a:gd name="T15" fmla="*/ 1513 h 3260"/>
              <a:gd name="T16" fmla="*/ 3103 w 3180"/>
              <a:gd name="T17" fmla="*/ 1857 h 3260"/>
              <a:gd name="T18" fmla="*/ 3180 w 3180"/>
              <a:gd name="T19" fmla="*/ 1873 h 3260"/>
              <a:gd name="T20" fmla="*/ 3043 w 3180"/>
              <a:gd name="T21" fmla="*/ 2392 h 3260"/>
              <a:gd name="T22" fmla="*/ 2730 w 3180"/>
              <a:gd name="T23" fmla="*/ 2607 h 3260"/>
              <a:gd name="T24" fmla="*/ 2477 w 3180"/>
              <a:gd name="T25" fmla="*/ 2882 h 3260"/>
              <a:gd name="T26" fmla="*/ 2508 w 3180"/>
              <a:gd name="T27" fmla="*/ 3060 h 3260"/>
              <a:gd name="T28" fmla="*/ 2118 w 3180"/>
              <a:gd name="T29" fmla="*/ 3117 h 3260"/>
              <a:gd name="T30" fmla="*/ 2022 w 3180"/>
              <a:gd name="T31" fmla="*/ 3060 h 3260"/>
              <a:gd name="T32" fmla="*/ 1953 w 3180"/>
              <a:gd name="T33" fmla="*/ 3189 h 3260"/>
              <a:gd name="T34" fmla="*/ 1668 w 3180"/>
              <a:gd name="T35" fmla="*/ 3257 h 3260"/>
              <a:gd name="T36" fmla="*/ 1621 w 3180"/>
              <a:gd name="T37" fmla="*/ 3155 h 3260"/>
              <a:gd name="T38" fmla="*/ 1208 w 3180"/>
              <a:gd name="T39" fmla="*/ 3149 h 3260"/>
              <a:gd name="T40" fmla="*/ 930 w 3180"/>
              <a:gd name="T41" fmla="*/ 3112 h 3260"/>
              <a:gd name="T42" fmla="*/ 917 w 3180"/>
              <a:gd name="T43" fmla="*/ 3211 h 3260"/>
              <a:gd name="T44" fmla="*/ 551 w 3180"/>
              <a:gd name="T45" fmla="*/ 3206 h 3260"/>
              <a:gd name="T46" fmla="*/ 535 w 3180"/>
              <a:gd name="T47" fmla="*/ 2998 h 3260"/>
              <a:gd name="T48" fmla="*/ 404 w 3180"/>
              <a:gd name="T49" fmla="*/ 2796 h 3260"/>
              <a:gd name="T50" fmla="*/ 70 w 3180"/>
              <a:gd name="T51" fmla="*/ 2369 h 3260"/>
              <a:gd name="T52" fmla="*/ 3 w 3180"/>
              <a:gd name="T53" fmla="*/ 1798 h 3260"/>
              <a:gd name="T54" fmla="*/ 221 w 3180"/>
              <a:gd name="T55" fmla="*/ 1191 h 3260"/>
              <a:gd name="T56" fmla="*/ 650 w 3180"/>
              <a:gd name="T57" fmla="*/ 934 h 3260"/>
              <a:gd name="T58" fmla="*/ 863 w 3180"/>
              <a:gd name="T59" fmla="*/ 1110 h 3260"/>
              <a:gd name="T60" fmla="*/ 735 w 3180"/>
              <a:gd name="T61" fmla="*/ 1163 h 3260"/>
              <a:gd name="T62" fmla="*/ 744 w 3180"/>
              <a:gd name="T63" fmla="*/ 1311 h 3260"/>
              <a:gd name="T64" fmla="*/ 1090 w 3180"/>
              <a:gd name="T65" fmla="*/ 1254 h 3260"/>
              <a:gd name="T66" fmla="*/ 1413 w 3180"/>
              <a:gd name="T67" fmla="*/ 1229 h 3260"/>
              <a:gd name="T68" fmla="*/ 1541 w 3180"/>
              <a:gd name="T69" fmla="*/ 1194 h 3260"/>
              <a:gd name="T70" fmla="*/ 1506 w 3180"/>
              <a:gd name="T71" fmla="*/ 1039 h 3260"/>
              <a:gd name="T72" fmla="*/ 1580 w 3180"/>
              <a:gd name="T73" fmla="*/ 837 h 3260"/>
              <a:gd name="T74" fmla="*/ 1830 w 3180"/>
              <a:gd name="T75" fmla="*/ 659 h 3260"/>
              <a:gd name="T76" fmla="*/ 2014 w 3180"/>
              <a:gd name="T77" fmla="*/ 703 h 3260"/>
              <a:gd name="T78" fmla="*/ 2125 w 3180"/>
              <a:gd name="T79" fmla="*/ 659 h 3260"/>
              <a:gd name="T80" fmla="*/ 2406 w 3180"/>
              <a:gd name="T81" fmla="*/ 560 h 3260"/>
              <a:gd name="T82" fmla="*/ 1131 w 3180"/>
              <a:gd name="T83" fmla="*/ 202 h 3260"/>
              <a:gd name="T84" fmla="*/ 894 w 3180"/>
              <a:gd name="T85" fmla="*/ 332 h 3260"/>
              <a:gd name="T86" fmla="*/ 1020 w 3180"/>
              <a:gd name="T87" fmla="*/ 271 h 3260"/>
              <a:gd name="T88" fmla="*/ 995 w 3180"/>
              <a:gd name="T89" fmla="*/ 125 h 3260"/>
              <a:gd name="T90" fmla="*/ 719 w 3180"/>
              <a:gd name="T91" fmla="*/ 370 h 3260"/>
              <a:gd name="T92" fmla="*/ 765 w 3180"/>
              <a:gd name="T93" fmla="*/ 746 h 3260"/>
              <a:gd name="T94" fmla="*/ 1094 w 3180"/>
              <a:gd name="T95" fmla="*/ 919 h 3260"/>
              <a:gd name="T96" fmla="*/ 1423 w 3180"/>
              <a:gd name="T97" fmla="*/ 746 h 3260"/>
              <a:gd name="T98" fmla="*/ 1468 w 3180"/>
              <a:gd name="T99" fmla="*/ 370 h 3260"/>
              <a:gd name="T100" fmla="*/ 1192 w 3180"/>
              <a:gd name="T101" fmla="*/ 125 h 3260"/>
              <a:gd name="T102" fmla="*/ 1352 w 3180"/>
              <a:gd name="T103" fmla="*/ 71 h 3260"/>
              <a:gd name="T104" fmla="*/ 1595 w 3180"/>
              <a:gd name="T105" fmla="*/ 406 h 3260"/>
              <a:gd name="T106" fmla="*/ 1508 w 3180"/>
              <a:gd name="T107" fmla="*/ 820 h 3260"/>
              <a:gd name="T108" fmla="*/ 1150 w 3180"/>
              <a:gd name="T109" fmla="*/ 1028 h 3260"/>
              <a:gd name="T110" fmla="*/ 750 w 3180"/>
              <a:gd name="T111" fmla="*/ 899 h 3260"/>
              <a:gd name="T112" fmla="*/ 581 w 3180"/>
              <a:gd name="T113" fmla="*/ 516 h 3260"/>
              <a:gd name="T114" fmla="*/ 750 w 3180"/>
              <a:gd name="T115" fmla="*/ 133 h 3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80" h="3260">
                <a:moveTo>
                  <a:pt x="2530" y="1257"/>
                </a:moveTo>
                <a:lnTo>
                  <a:pt x="2504" y="1259"/>
                </a:lnTo>
                <a:lnTo>
                  <a:pt x="2480" y="1266"/>
                </a:lnTo>
                <a:lnTo>
                  <a:pt x="2458" y="1278"/>
                </a:lnTo>
                <a:lnTo>
                  <a:pt x="2440" y="1293"/>
                </a:lnTo>
                <a:lnTo>
                  <a:pt x="2425" y="1312"/>
                </a:lnTo>
                <a:lnTo>
                  <a:pt x="2413" y="1334"/>
                </a:lnTo>
                <a:lnTo>
                  <a:pt x="2406" y="1358"/>
                </a:lnTo>
                <a:lnTo>
                  <a:pt x="2403" y="1383"/>
                </a:lnTo>
                <a:lnTo>
                  <a:pt x="2406" y="1409"/>
                </a:lnTo>
                <a:lnTo>
                  <a:pt x="2413" y="1433"/>
                </a:lnTo>
                <a:lnTo>
                  <a:pt x="2425" y="1454"/>
                </a:lnTo>
                <a:lnTo>
                  <a:pt x="2440" y="1473"/>
                </a:lnTo>
                <a:lnTo>
                  <a:pt x="2458" y="1488"/>
                </a:lnTo>
                <a:lnTo>
                  <a:pt x="2480" y="1500"/>
                </a:lnTo>
                <a:lnTo>
                  <a:pt x="2504" y="1507"/>
                </a:lnTo>
                <a:lnTo>
                  <a:pt x="2530" y="1511"/>
                </a:lnTo>
                <a:lnTo>
                  <a:pt x="2555" y="1507"/>
                </a:lnTo>
                <a:lnTo>
                  <a:pt x="2579" y="1500"/>
                </a:lnTo>
                <a:lnTo>
                  <a:pt x="2600" y="1488"/>
                </a:lnTo>
                <a:lnTo>
                  <a:pt x="2618" y="1473"/>
                </a:lnTo>
                <a:lnTo>
                  <a:pt x="2634" y="1454"/>
                </a:lnTo>
                <a:lnTo>
                  <a:pt x="2645" y="1433"/>
                </a:lnTo>
                <a:lnTo>
                  <a:pt x="2654" y="1408"/>
                </a:lnTo>
                <a:lnTo>
                  <a:pt x="2656" y="1383"/>
                </a:lnTo>
                <a:lnTo>
                  <a:pt x="2654" y="1358"/>
                </a:lnTo>
                <a:lnTo>
                  <a:pt x="2645" y="1334"/>
                </a:lnTo>
                <a:lnTo>
                  <a:pt x="2634" y="1312"/>
                </a:lnTo>
                <a:lnTo>
                  <a:pt x="2618" y="1293"/>
                </a:lnTo>
                <a:lnTo>
                  <a:pt x="2600" y="1278"/>
                </a:lnTo>
                <a:lnTo>
                  <a:pt x="2579" y="1266"/>
                </a:lnTo>
                <a:lnTo>
                  <a:pt x="2555" y="1259"/>
                </a:lnTo>
                <a:lnTo>
                  <a:pt x="2530" y="1257"/>
                </a:lnTo>
                <a:close/>
                <a:moveTo>
                  <a:pt x="2647" y="514"/>
                </a:moveTo>
                <a:lnTo>
                  <a:pt x="2675" y="514"/>
                </a:lnTo>
                <a:lnTo>
                  <a:pt x="2698" y="517"/>
                </a:lnTo>
                <a:lnTo>
                  <a:pt x="2718" y="523"/>
                </a:lnTo>
                <a:lnTo>
                  <a:pt x="2740" y="534"/>
                </a:lnTo>
                <a:lnTo>
                  <a:pt x="2757" y="548"/>
                </a:lnTo>
                <a:lnTo>
                  <a:pt x="2770" y="565"/>
                </a:lnTo>
                <a:lnTo>
                  <a:pt x="2779" y="584"/>
                </a:lnTo>
                <a:lnTo>
                  <a:pt x="2784" y="605"/>
                </a:lnTo>
                <a:lnTo>
                  <a:pt x="2786" y="628"/>
                </a:lnTo>
                <a:lnTo>
                  <a:pt x="2785" y="652"/>
                </a:lnTo>
                <a:lnTo>
                  <a:pt x="2781" y="678"/>
                </a:lnTo>
                <a:lnTo>
                  <a:pt x="2774" y="704"/>
                </a:lnTo>
                <a:lnTo>
                  <a:pt x="2765" y="731"/>
                </a:lnTo>
                <a:lnTo>
                  <a:pt x="2754" y="758"/>
                </a:lnTo>
                <a:lnTo>
                  <a:pt x="2741" y="786"/>
                </a:lnTo>
                <a:lnTo>
                  <a:pt x="2727" y="813"/>
                </a:lnTo>
                <a:lnTo>
                  <a:pt x="2711" y="839"/>
                </a:lnTo>
                <a:lnTo>
                  <a:pt x="2694" y="866"/>
                </a:lnTo>
                <a:lnTo>
                  <a:pt x="2677" y="890"/>
                </a:lnTo>
                <a:lnTo>
                  <a:pt x="2659" y="913"/>
                </a:lnTo>
                <a:lnTo>
                  <a:pt x="2640" y="934"/>
                </a:lnTo>
                <a:lnTo>
                  <a:pt x="2622" y="955"/>
                </a:lnTo>
                <a:lnTo>
                  <a:pt x="2685" y="1015"/>
                </a:lnTo>
                <a:lnTo>
                  <a:pt x="2742" y="1078"/>
                </a:lnTo>
                <a:lnTo>
                  <a:pt x="2795" y="1145"/>
                </a:lnTo>
                <a:lnTo>
                  <a:pt x="2845" y="1213"/>
                </a:lnTo>
                <a:lnTo>
                  <a:pt x="2888" y="1285"/>
                </a:lnTo>
                <a:lnTo>
                  <a:pt x="2926" y="1359"/>
                </a:lnTo>
                <a:lnTo>
                  <a:pt x="2958" y="1435"/>
                </a:lnTo>
                <a:lnTo>
                  <a:pt x="2986" y="1513"/>
                </a:lnTo>
                <a:lnTo>
                  <a:pt x="3008" y="1592"/>
                </a:lnTo>
                <a:lnTo>
                  <a:pt x="3023" y="1674"/>
                </a:lnTo>
                <a:lnTo>
                  <a:pt x="3032" y="1757"/>
                </a:lnTo>
                <a:lnTo>
                  <a:pt x="3045" y="1788"/>
                </a:lnTo>
                <a:lnTo>
                  <a:pt x="3059" y="1811"/>
                </a:lnTo>
                <a:lnTo>
                  <a:pt x="3073" y="1831"/>
                </a:lnTo>
                <a:lnTo>
                  <a:pt x="3088" y="1846"/>
                </a:lnTo>
                <a:lnTo>
                  <a:pt x="3103" y="1857"/>
                </a:lnTo>
                <a:lnTo>
                  <a:pt x="3118" y="1865"/>
                </a:lnTo>
                <a:lnTo>
                  <a:pt x="3133" y="1870"/>
                </a:lnTo>
                <a:lnTo>
                  <a:pt x="3146" y="1873"/>
                </a:lnTo>
                <a:lnTo>
                  <a:pt x="3157" y="1874"/>
                </a:lnTo>
                <a:lnTo>
                  <a:pt x="3167" y="1875"/>
                </a:lnTo>
                <a:lnTo>
                  <a:pt x="3174" y="1874"/>
                </a:lnTo>
                <a:lnTo>
                  <a:pt x="3179" y="1873"/>
                </a:lnTo>
                <a:lnTo>
                  <a:pt x="3180" y="1873"/>
                </a:lnTo>
                <a:lnTo>
                  <a:pt x="3180" y="2376"/>
                </a:lnTo>
                <a:lnTo>
                  <a:pt x="3177" y="2375"/>
                </a:lnTo>
                <a:lnTo>
                  <a:pt x="3167" y="2375"/>
                </a:lnTo>
                <a:lnTo>
                  <a:pt x="3151" y="2376"/>
                </a:lnTo>
                <a:lnTo>
                  <a:pt x="3131" y="2377"/>
                </a:lnTo>
                <a:lnTo>
                  <a:pt x="3104" y="2380"/>
                </a:lnTo>
                <a:lnTo>
                  <a:pt x="3075" y="2385"/>
                </a:lnTo>
                <a:lnTo>
                  <a:pt x="3043" y="2392"/>
                </a:lnTo>
                <a:lnTo>
                  <a:pt x="3008" y="2402"/>
                </a:lnTo>
                <a:lnTo>
                  <a:pt x="2971" y="2415"/>
                </a:lnTo>
                <a:lnTo>
                  <a:pt x="2933" y="2431"/>
                </a:lnTo>
                <a:lnTo>
                  <a:pt x="2894" y="2453"/>
                </a:lnTo>
                <a:lnTo>
                  <a:pt x="2856" y="2478"/>
                </a:lnTo>
                <a:lnTo>
                  <a:pt x="2818" y="2509"/>
                </a:lnTo>
                <a:lnTo>
                  <a:pt x="2781" y="2546"/>
                </a:lnTo>
                <a:lnTo>
                  <a:pt x="2730" y="2607"/>
                </a:lnTo>
                <a:lnTo>
                  <a:pt x="2675" y="2666"/>
                </a:lnTo>
                <a:lnTo>
                  <a:pt x="2614" y="2723"/>
                </a:lnTo>
                <a:lnTo>
                  <a:pt x="2552" y="2776"/>
                </a:lnTo>
                <a:lnTo>
                  <a:pt x="2484" y="2827"/>
                </a:lnTo>
                <a:lnTo>
                  <a:pt x="2480" y="2835"/>
                </a:lnTo>
                <a:lnTo>
                  <a:pt x="2477" y="2847"/>
                </a:lnTo>
                <a:lnTo>
                  <a:pt x="2476" y="2863"/>
                </a:lnTo>
                <a:lnTo>
                  <a:pt x="2477" y="2882"/>
                </a:lnTo>
                <a:lnTo>
                  <a:pt x="2479" y="2904"/>
                </a:lnTo>
                <a:lnTo>
                  <a:pt x="2481" y="2926"/>
                </a:lnTo>
                <a:lnTo>
                  <a:pt x="2485" y="2950"/>
                </a:lnTo>
                <a:lnTo>
                  <a:pt x="2490" y="2973"/>
                </a:lnTo>
                <a:lnTo>
                  <a:pt x="2495" y="2998"/>
                </a:lnTo>
                <a:lnTo>
                  <a:pt x="2499" y="3020"/>
                </a:lnTo>
                <a:lnTo>
                  <a:pt x="2504" y="3041"/>
                </a:lnTo>
                <a:lnTo>
                  <a:pt x="2508" y="3060"/>
                </a:lnTo>
                <a:lnTo>
                  <a:pt x="2512" y="3075"/>
                </a:lnTo>
                <a:lnTo>
                  <a:pt x="2515" y="3088"/>
                </a:lnTo>
                <a:lnTo>
                  <a:pt x="2517" y="3096"/>
                </a:lnTo>
                <a:lnTo>
                  <a:pt x="2517" y="3098"/>
                </a:lnTo>
                <a:lnTo>
                  <a:pt x="2119" y="3136"/>
                </a:lnTo>
                <a:lnTo>
                  <a:pt x="2119" y="3134"/>
                </a:lnTo>
                <a:lnTo>
                  <a:pt x="2119" y="3127"/>
                </a:lnTo>
                <a:lnTo>
                  <a:pt x="2118" y="3117"/>
                </a:lnTo>
                <a:lnTo>
                  <a:pt x="2117" y="3105"/>
                </a:lnTo>
                <a:lnTo>
                  <a:pt x="2114" y="3091"/>
                </a:lnTo>
                <a:lnTo>
                  <a:pt x="2111" y="3076"/>
                </a:lnTo>
                <a:lnTo>
                  <a:pt x="2107" y="3063"/>
                </a:lnTo>
                <a:lnTo>
                  <a:pt x="2101" y="3052"/>
                </a:lnTo>
                <a:lnTo>
                  <a:pt x="2094" y="3043"/>
                </a:lnTo>
                <a:lnTo>
                  <a:pt x="2084" y="3038"/>
                </a:lnTo>
                <a:lnTo>
                  <a:pt x="2022" y="3060"/>
                </a:lnTo>
                <a:lnTo>
                  <a:pt x="2015" y="3067"/>
                </a:lnTo>
                <a:lnTo>
                  <a:pt x="2005" y="3079"/>
                </a:lnTo>
                <a:lnTo>
                  <a:pt x="1996" y="3095"/>
                </a:lnTo>
                <a:lnTo>
                  <a:pt x="1987" y="3111"/>
                </a:lnTo>
                <a:lnTo>
                  <a:pt x="1978" y="3130"/>
                </a:lnTo>
                <a:lnTo>
                  <a:pt x="1970" y="3149"/>
                </a:lnTo>
                <a:lnTo>
                  <a:pt x="1961" y="3169"/>
                </a:lnTo>
                <a:lnTo>
                  <a:pt x="1953" y="3189"/>
                </a:lnTo>
                <a:lnTo>
                  <a:pt x="1946" y="3208"/>
                </a:lnTo>
                <a:lnTo>
                  <a:pt x="1940" y="3224"/>
                </a:lnTo>
                <a:lnTo>
                  <a:pt x="1935" y="3238"/>
                </a:lnTo>
                <a:lnTo>
                  <a:pt x="1931" y="3249"/>
                </a:lnTo>
                <a:lnTo>
                  <a:pt x="1928" y="3256"/>
                </a:lnTo>
                <a:lnTo>
                  <a:pt x="1927" y="3258"/>
                </a:lnTo>
                <a:lnTo>
                  <a:pt x="1669" y="3260"/>
                </a:lnTo>
                <a:lnTo>
                  <a:pt x="1668" y="3257"/>
                </a:lnTo>
                <a:lnTo>
                  <a:pt x="1665" y="3250"/>
                </a:lnTo>
                <a:lnTo>
                  <a:pt x="1661" y="3239"/>
                </a:lnTo>
                <a:lnTo>
                  <a:pt x="1656" y="3225"/>
                </a:lnTo>
                <a:lnTo>
                  <a:pt x="1649" y="3210"/>
                </a:lnTo>
                <a:lnTo>
                  <a:pt x="1643" y="3195"/>
                </a:lnTo>
                <a:lnTo>
                  <a:pt x="1635" y="3180"/>
                </a:lnTo>
                <a:lnTo>
                  <a:pt x="1628" y="3166"/>
                </a:lnTo>
                <a:lnTo>
                  <a:pt x="1621" y="3155"/>
                </a:lnTo>
                <a:lnTo>
                  <a:pt x="1615" y="3148"/>
                </a:lnTo>
                <a:lnTo>
                  <a:pt x="1610" y="3146"/>
                </a:lnTo>
                <a:lnTo>
                  <a:pt x="1514" y="3153"/>
                </a:lnTo>
                <a:lnTo>
                  <a:pt x="1418" y="3155"/>
                </a:lnTo>
                <a:lnTo>
                  <a:pt x="1359" y="3155"/>
                </a:lnTo>
                <a:lnTo>
                  <a:pt x="1305" y="3154"/>
                </a:lnTo>
                <a:lnTo>
                  <a:pt x="1255" y="3152"/>
                </a:lnTo>
                <a:lnTo>
                  <a:pt x="1208" y="3149"/>
                </a:lnTo>
                <a:lnTo>
                  <a:pt x="1161" y="3144"/>
                </a:lnTo>
                <a:lnTo>
                  <a:pt x="1115" y="3137"/>
                </a:lnTo>
                <a:lnTo>
                  <a:pt x="1069" y="3129"/>
                </a:lnTo>
                <a:lnTo>
                  <a:pt x="1020" y="3118"/>
                </a:lnTo>
                <a:lnTo>
                  <a:pt x="970" y="3104"/>
                </a:lnTo>
                <a:lnTo>
                  <a:pt x="953" y="3103"/>
                </a:lnTo>
                <a:lnTo>
                  <a:pt x="940" y="3106"/>
                </a:lnTo>
                <a:lnTo>
                  <a:pt x="930" y="3112"/>
                </a:lnTo>
                <a:lnTo>
                  <a:pt x="922" y="3120"/>
                </a:lnTo>
                <a:lnTo>
                  <a:pt x="917" y="3130"/>
                </a:lnTo>
                <a:lnTo>
                  <a:pt x="913" y="3143"/>
                </a:lnTo>
                <a:lnTo>
                  <a:pt x="912" y="3156"/>
                </a:lnTo>
                <a:lnTo>
                  <a:pt x="912" y="3170"/>
                </a:lnTo>
                <a:lnTo>
                  <a:pt x="913" y="3185"/>
                </a:lnTo>
                <a:lnTo>
                  <a:pt x="915" y="3198"/>
                </a:lnTo>
                <a:lnTo>
                  <a:pt x="917" y="3211"/>
                </a:lnTo>
                <a:lnTo>
                  <a:pt x="920" y="3223"/>
                </a:lnTo>
                <a:lnTo>
                  <a:pt x="922" y="3233"/>
                </a:lnTo>
                <a:lnTo>
                  <a:pt x="924" y="3241"/>
                </a:lnTo>
                <a:lnTo>
                  <a:pt x="926" y="3246"/>
                </a:lnTo>
                <a:lnTo>
                  <a:pt x="927" y="3247"/>
                </a:lnTo>
                <a:lnTo>
                  <a:pt x="551" y="3219"/>
                </a:lnTo>
                <a:lnTo>
                  <a:pt x="551" y="3216"/>
                </a:lnTo>
                <a:lnTo>
                  <a:pt x="551" y="3206"/>
                </a:lnTo>
                <a:lnTo>
                  <a:pt x="551" y="3191"/>
                </a:lnTo>
                <a:lnTo>
                  <a:pt x="550" y="3171"/>
                </a:lnTo>
                <a:lnTo>
                  <a:pt x="549" y="3147"/>
                </a:lnTo>
                <a:lnTo>
                  <a:pt x="547" y="3121"/>
                </a:lnTo>
                <a:lnTo>
                  <a:pt x="545" y="3092"/>
                </a:lnTo>
                <a:lnTo>
                  <a:pt x="543" y="3060"/>
                </a:lnTo>
                <a:lnTo>
                  <a:pt x="539" y="3029"/>
                </a:lnTo>
                <a:lnTo>
                  <a:pt x="535" y="2998"/>
                </a:lnTo>
                <a:lnTo>
                  <a:pt x="529" y="2967"/>
                </a:lnTo>
                <a:lnTo>
                  <a:pt x="523" y="2938"/>
                </a:lnTo>
                <a:lnTo>
                  <a:pt x="515" y="2911"/>
                </a:lnTo>
                <a:lnTo>
                  <a:pt x="506" y="2887"/>
                </a:lnTo>
                <a:lnTo>
                  <a:pt x="496" y="2867"/>
                </a:lnTo>
                <a:lnTo>
                  <a:pt x="484" y="2852"/>
                </a:lnTo>
                <a:lnTo>
                  <a:pt x="470" y="2842"/>
                </a:lnTo>
                <a:lnTo>
                  <a:pt x="404" y="2796"/>
                </a:lnTo>
                <a:lnTo>
                  <a:pt x="343" y="2749"/>
                </a:lnTo>
                <a:lnTo>
                  <a:pt x="289" y="2700"/>
                </a:lnTo>
                <a:lnTo>
                  <a:pt x="239" y="2650"/>
                </a:lnTo>
                <a:lnTo>
                  <a:pt x="196" y="2597"/>
                </a:lnTo>
                <a:lnTo>
                  <a:pt x="158" y="2544"/>
                </a:lnTo>
                <a:lnTo>
                  <a:pt x="124" y="2487"/>
                </a:lnTo>
                <a:lnTo>
                  <a:pt x="96" y="2429"/>
                </a:lnTo>
                <a:lnTo>
                  <a:pt x="70" y="2369"/>
                </a:lnTo>
                <a:lnTo>
                  <a:pt x="50" y="2306"/>
                </a:lnTo>
                <a:lnTo>
                  <a:pt x="34" y="2241"/>
                </a:lnTo>
                <a:lnTo>
                  <a:pt x="21" y="2175"/>
                </a:lnTo>
                <a:lnTo>
                  <a:pt x="11" y="2105"/>
                </a:lnTo>
                <a:lnTo>
                  <a:pt x="5" y="2033"/>
                </a:lnTo>
                <a:lnTo>
                  <a:pt x="1" y="1959"/>
                </a:lnTo>
                <a:lnTo>
                  <a:pt x="0" y="1882"/>
                </a:lnTo>
                <a:lnTo>
                  <a:pt x="3" y="1798"/>
                </a:lnTo>
                <a:lnTo>
                  <a:pt x="11" y="1715"/>
                </a:lnTo>
                <a:lnTo>
                  <a:pt x="26" y="1634"/>
                </a:lnTo>
                <a:lnTo>
                  <a:pt x="45" y="1554"/>
                </a:lnTo>
                <a:lnTo>
                  <a:pt x="70" y="1477"/>
                </a:lnTo>
                <a:lnTo>
                  <a:pt x="101" y="1401"/>
                </a:lnTo>
                <a:lnTo>
                  <a:pt x="136" y="1329"/>
                </a:lnTo>
                <a:lnTo>
                  <a:pt x="176" y="1259"/>
                </a:lnTo>
                <a:lnTo>
                  <a:pt x="221" y="1191"/>
                </a:lnTo>
                <a:lnTo>
                  <a:pt x="271" y="1126"/>
                </a:lnTo>
                <a:lnTo>
                  <a:pt x="325" y="1065"/>
                </a:lnTo>
                <a:lnTo>
                  <a:pt x="384" y="1007"/>
                </a:lnTo>
                <a:lnTo>
                  <a:pt x="447" y="951"/>
                </a:lnTo>
                <a:lnTo>
                  <a:pt x="514" y="900"/>
                </a:lnTo>
                <a:lnTo>
                  <a:pt x="585" y="852"/>
                </a:lnTo>
                <a:lnTo>
                  <a:pt x="616" y="895"/>
                </a:lnTo>
                <a:lnTo>
                  <a:pt x="650" y="934"/>
                </a:lnTo>
                <a:lnTo>
                  <a:pt x="687" y="970"/>
                </a:lnTo>
                <a:lnTo>
                  <a:pt x="728" y="1003"/>
                </a:lnTo>
                <a:lnTo>
                  <a:pt x="771" y="1031"/>
                </a:lnTo>
                <a:lnTo>
                  <a:pt x="817" y="1057"/>
                </a:lnTo>
                <a:lnTo>
                  <a:pt x="865" y="1078"/>
                </a:lnTo>
                <a:lnTo>
                  <a:pt x="916" y="1095"/>
                </a:lnTo>
                <a:lnTo>
                  <a:pt x="888" y="1103"/>
                </a:lnTo>
                <a:lnTo>
                  <a:pt x="863" y="1110"/>
                </a:lnTo>
                <a:lnTo>
                  <a:pt x="843" y="1117"/>
                </a:lnTo>
                <a:lnTo>
                  <a:pt x="827" y="1123"/>
                </a:lnTo>
                <a:lnTo>
                  <a:pt x="815" y="1127"/>
                </a:lnTo>
                <a:lnTo>
                  <a:pt x="808" y="1130"/>
                </a:lnTo>
                <a:lnTo>
                  <a:pt x="805" y="1131"/>
                </a:lnTo>
                <a:lnTo>
                  <a:pt x="776" y="1141"/>
                </a:lnTo>
                <a:lnTo>
                  <a:pt x="753" y="1151"/>
                </a:lnTo>
                <a:lnTo>
                  <a:pt x="735" y="1163"/>
                </a:lnTo>
                <a:lnTo>
                  <a:pt x="721" y="1176"/>
                </a:lnTo>
                <a:lnTo>
                  <a:pt x="713" y="1192"/>
                </a:lnTo>
                <a:lnTo>
                  <a:pt x="708" y="1210"/>
                </a:lnTo>
                <a:lnTo>
                  <a:pt x="707" y="1233"/>
                </a:lnTo>
                <a:lnTo>
                  <a:pt x="709" y="1256"/>
                </a:lnTo>
                <a:lnTo>
                  <a:pt x="717" y="1277"/>
                </a:lnTo>
                <a:lnTo>
                  <a:pt x="729" y="1296"/>
                </a:lnTo>
                <a:lnTo>
                  <a:pt x="744" y="1311"/>
                </a:lnTo>
                <a:lnTo>
                  <a:pt x="762" y="1323"/>
                </a:lnTo>
                <a:lnTo>
                  <a:pt x="782" y="1332"/>
                </a:lnTo>
                <a:lnTo>
                  <a:pt x="805" y="1334"/>
                </a:lnTo>
                <a:lnTo>
                  <a:pt x="864" y="1312"/>
                </a:lnTo>
                <a:lnTo>
                  <a:pt x="923" y="1293"/>
                </a:lnTo>
                <a:lnTo>
                  <a:pt x="980" y="1277"/>
                </a:lnTo>
                <a:lnTo>
                  <a:pt x="1036" y="1264"/>
                </a:lnTo>
                <a:lnTo>
                  <a:pt x="1090" y="1254"/>
                </a:lnTo>
                <a:lnTo>
                  <a:pt x="1142" y="1245"/>
                </a:lnTo>
                <a:lnTo>
                  <a:pt x="1191" y="1239"/>
                </a:lnTo>
                <a:lnTo>
                  <a:pt x="1238" y="1235"/>
                </a:lnTo>
                <a:lnTo>
                  <a:pt x="1281" y="1232"/>
                </a:lnTo>
                <a:lnTo>
                  <a:pt x="1320" y="1229"/>
                </a:lnTo>
                <a:lnTo>
                  <a:pt x="1355" y="1228"/>
                </a:lnTo>
                <a:lnTo>
                  <a:pt x="1387" y="1228"/>
                </a:lnTo>
                <a:lnTo>
                  <a:pt x="1413" y="1229"/>
                </a:lnTo>
                <a:lnTo>
                  <a:pt x="1434" y="1230"/>
                </a:lnTo>
                <a:lnTo>
                  <a:pt x="1449" y="1232"/>
                </a:lnTo>
                <a:lnTo>
                  <a:pt x="1459" y="1233"/>
                </a:lnTo>
                <a:lnTo>
                  <a:pt x="1462" y="1233"/>
                </a:lnTo>
                <a:lnTo>
                  <a:pt x="1485" y="1229"/>
                </a:lnTo>
                <a:lnTo>
                  <a:pt x="1506" y="1222"/>
                </a:lnTo>
                <a:lnTo>
                  <a:pt x="1526" y="1210"/>
                </a:lnTo>
                <a:lnTo>
                  <a:pt x="1541" y="1194"/>
                </a:lnTo>
                <a:lnTo>
                  <a:pt x="1553" y="1176"/>
                </a:lnTo>
                <a:lnTo>
                  <a:pt x="1561" y="1155"/>
                </a:lnTo>
                <a:lnTo>
                  <a:pt x="1563" y="1131"/>
                </a:lnTo>
                <a:lnTo>
                  <a:pt x="1561" y="1108"/>
                </a:lnTo>
                <a:lnTo>
                  <a:pt x="1553" y="1086"/>
                </a:lnTo>
                <a:lnTo>
                  <a:pt x="1541" y="1068"/>
                </a:lnTo>
                <a:lnTo>
                  <a:pt x="1526" y="1052"/>
                </a:lnTo>
                <a:lnTo>
                  <a:pt x="1506" y="1039"/>
                </a:lnTo>
                <a:lnTo>
                  <a:pt x="1485" y="1032"/>
                </a:lnTo>
                <a:lnTo>
                  <a:pt x="1462" y="1029"/>
                </a:lnTo>
                <a:lnTo>
                  <a:pt x="1390" y="1028"/>
                </a:lnTo>
                <a:lnTo>
                  <a:pt x="1435" y="997"/>
                </a:lnTo>
                <a:lnTo>
                  <a:pt x="1476" y="963"/>
                </a:lnTo>
                <a:lnTo>
                  <a:pt x="1514" y="924"/>
                </a:lnTo>
                <a:lnTo>
                  <a:pt x="1549" y="883"/>
                </a:lnTo>
                <a:lnTo>
                  <a:pt x="1580" y="837"/>
                </a:lnTo>
                <a:lnTo>
                  <a:pt x="1607" y="790"/>
                </a:lnTo>
                <a:lnTo>
                  <a:pt x="1629" y="740"/>
                </a:lnTo>
                <a:lnTo>
                  <a:pt x="1646" y="688"/>
                </a:lnTo>
                <a:lnTo>
                  <a:pt x="1659" y="633"/>
                </a:lnTo>
                <a:lnTo>
                  <a:pt x="1706" y="638"/>
                </a:lnTo>
                <a:lnTo>
                  <a:pt x="1750" y="645"/>
                </a:lnTo>
                <a:lnTo>
                  <a:pt x="1791" y="652"/>
                </a:lnTo>
                <a:lnTo>
                  <a:pt x="1830" y="659"/>
                </a:lnTo>
                <a:lnTo>
                  <a:pt x="1867" y="666"/>
                </a:lnTo>
                <a:lnTo>
                  <a:pt x="1899" y="673"/>
                </a:lnTo>
                <a:lnTo>
                  <a:pt x="1929" y="681"/>
                </a:lnTo>
                <a:lnTo>
                  <a:pt x="1954" y="687"/>
                </a:lnTo>
                <a:lnTo>
                  <a:pt x="1976" y="693"/>
                </a:lnTo>
                <a:lnTo>
                  <a:pt x="1993" y="698"/>
                </a:lnTo>
                <a:lnTo>
                  <a:pt x="2007" y="701"/>
                </a:lnTo>
                <a:lnTo>
                  <a:pt x="2014" y="703"/>
                </a:lnTo>
                <a:lnTo>
                  <a:pt x="2017" y="704"/>
                </a:lnTo>
                <a:lnTo>
                  <a:pt x="2020" y="703"/>
                </a:lnTo>
                <a:lnTo>
                  <a:pt x="2027" y="700"/>
                </a:lnTo>
                <a:lnTo>
                  <a:pt x="2039" y="695"/>
                </a:lnTo>
                <a:lnTo>
                  <a:pt x="2055" y="688"/>
                </a:lnTo>
                <a:lnTo>
                  <a:pt x="2075" y="680"/>
                </a:lnTo>
                <a:lnTo>
                  <a:pt x="2098" y="669"/>
                </a:lnTo>
                <a:lnTo>
                  <a:pt x="2125" y="659"/>
                </a:lnTo>
                <a:lnTo>
                  <a:pt x="2154" y="647"/>
                </a:lnTo>
                <a:lnTo>
                  <a:pt x="2187" y="635"/>
                </a:lnTo>
                <a:lnTo>
                  <a:pt x="2220" y="623"/>
                </a:lnTo>
                <a:lnTo>
                  <a:pt x="2255" y="610"/>
                </a:lnTo>
                <a:lnTo>
                  <a:pt x="2291" y="598"/>
                </a:lnTo>
                <a:lnTo>
                  <a:pt x="2330" y="585"/>
                </a:lnTo>
                <a:lnTo>
                  <a:pt x="2368" y="572"/>
                </a:lnTo>
                <a:lnTo>
                  <a:pt x="2406" y="560"/>
                </a:lnTo>
                <a:lnTo>
                  <a:pt x="2443" y="550"/>
                </a:lnTo>
                <a:lnTo>
                  <a:pt x="2481" y="540"/>
                </a:lnTo>
                <a:lnTo>
                  <a:pt x="2518" y="531"/>
                </a:lnTo>
                <a:lnTo>
                  <a:pt x="2553" y="524"/>
                </a:lnTo>
                <a:lnTo>
                  <a:pt x="2587" y="519"/>
                </a:lnTo>
                <a:lnTo>
                  <a:pt x="2618" y="515"/>
                </a:lnTo>
                <a:lnTo>
                  <a:pt x="2647" y="514"/>
                </a:lnTo>
                <a:close/>
                <a:moveTo>
                  <a:pt x="1131" y="202"/>
                </a:moveTo>
                <a:lnTo>
                  <a:pt x="1210" y="796"/>
                </a:lnTo>
                <a:lnTo>
                  <a:pt x="1086" y="813"/>
                </a:lnTo>
                <a:lnTo>
                  <a:pt x="1033" y="413"/>
                </a:lnTo>
                <a:lnTo>
                  <a:pt x="1005" y="423"/>
                </a:lnTo>
                <a:lnTo>
                  <a:pt x="973" y="432"/>
                </a:lnTo>
                <a:lnTo>
                  <a:pt x="936" y="438"/>
                </a:lnTo>
                <a:lnTo>
                  <a:pt x="909" y="441"/>
                </a:lnTo>
                <a:lnTo>
                  <a:pt x="894" y="332"/>
                </a:lnTo>
                <a:lnTo>
                  <a:pt x="922" y="328"/>
                </a:lnTo>
                <a:lnTo>
                  <a:pt x="947" y="324"/>
                </a:lnTo>
                <a:lnTo>
                  <a:pt x="967" y="318"/>
                </a:lnTo>
                <a:lnTo>
                  <a:pt x="984" y="310"/>
                </a:lnTo>
                <a:lnTo>
                  <a:pt x="997" y="301"/>
                </a:lnTo>
                <a:lnTo>
                  <a:pt x="1007" y="291"/>
                </a:lnTo>
                <a:lnTo>
                  <a:pt x="1015" y="281"/>
                </a:lnTo>
                <a:lnTo>
                  <a:pt x="1020" y="271"/>
                </a:lnTo>
                <a:lnTo>
                  <a:pt x="1024" y="260"/>
                </a:lnTo>
                <a:lnTo>
                  <a:pt x="1026" y="250"/>
                </a:lnTo>
                <a:lnTo>
                  <a:pt x="1027" y="240"/>
                </a:lnTo>
                <a:lnTo>
                  <a:pt x="1028" y="217"/>
                </a:lnTo>
                <a:lnTo>
                  <a:pt x="1131" y="202"/>
                </a:lnTo>
                <a:close/>
                <a:moveTo>
                  <a:pt x="1094" y="112"/>
                </a:moveTo>
                <a:lnTo>
                  <a:pt x="1044" y="115"/>
                </a:lnTo>
                <a:lnTo>
                  <a:pt x="995" y="125"/>
                </a:lnTo>
                <a:lnTo>
                  <a:pt x="949" y="140"/>
                </a:lnTo>
                <a:lnTo>
                  <a:pt x="906" y="160"/>
                </a:lnTo>
                <a:lnTo>
                  <a:pt x="864" y="185"/>
                </a:lnTo>
                <a:lnTo>
                  <a:pt x="827" y="215"/>
                </a:lnTo>
                <a:lnTo>
                  <a:pt x="794" y="248"/>
                </a:lnTo>
                <a:lnTo>
                  <a:pt x="765" y="285"/>
                </a:lnTo>
                <a:lnTo>
                  <a:pt x="740" y="327"/>
                </a:lnTo>
                <a:lnTo>
                  <a:pt x="719" y="370"/>
                </a:lnTo>
                <a:lnTo>
                  <a:pt x="704" y="417"/>
                </a:lnTo>
                <a:lnTo>
                  <a:pt x="695" y="465"/>
                </a:lnTo>
                <a:lnTo>
                  <a:pt x="692" y="516"/>
                </a:lnTo>
                <a:lnTo>
                  <a:pt x="695" y="566"/>
                </a:lnTo>
                <a:lnTo>
                  <a:pt x="704" y="615"/>
                </a:lnTo>
                <a:lnTo>
                  <a:pt x="719" y="661"/>
                </a:lnTo>
                <a:lnTo>
                  <a:pt x="740" y="706"/>
                </a:lnTo>
                <a:lnTo>
                  <a:pt x="765" y="746"/>
                </a:lnTo>
                <a:lnTo>
                  <a:pt x="794" y="784"/>
                </a:lnTo>
                <a:lnTo>
                  <a:pt x="827" y="817"/>
                </a:lnTo>
                <a:lnTo>
                  <a:pt x="864" y="847"/>
                </a:lnTo>
                <a:lnTo>
                  <a:pt x="906" y="872"/>
                </a:lnTo>
                <a:lnTo>
                  <a:pt x="949" y="892"/>
                </a:lnTo>
                <a:lnTo>
                  <a:pt x="995" y="907"/>
                </a:lnTo>
                <a:lnTo>
                  <a:pt x="1044" y="916"/>
                </a:lnTo>
                <a:lnTo>
                  <a:pt x="1094" y="919"/>
                </a:lnTo>
                <a:lnTo>
                  <a:pt x="1144" y="916"/>
                </a:lnTo>
                <a:lnTo>
                  <a:pt x="1192" y="907"/>
                </a:lnTo>
                <a:lnTo>
                  <a:pt x="1239" y="892"/>
                </a:lnTo>
                <a:lnTo>
                  <a:pt x="1282" y="872"/>
                </a:lnTo>
                <a:lnTo>
                  <a:pt x="1323" y="847"/>
                </a:lnTo>
                <a:lnTo>
                  <a:pt x="1360" y="817"/>
                </a:lnTo>
                <a:lnTo>
                  <a:pt x="1394" y="784"/>
                </a:lnTo>
                <a:lnTo>
                  <a:pt x="1423" y="746"/>
                </a:lnTo>
                <a:lnTo>
                  <a:pt x="1448" y="706"/>
                </a:lnTo>
                <a:lnTo>
                  <a:pt x="1468" y="661"/>
                </a:lnTo>
                <a:lnTo>
                  <a:pt x="1483" y="615"/>
                </a:lnTo>
                <a:lnTo>
                  <a:pt x="1492" y="566"/>
                </a:lnTo>
                <a:lnTo>
                  <a:pt x="1495" y="516"/>
                </a:lnTo>
                <a:lnTo>
                  <a:pt x="1492" y="465"/>
                </a:lnTo>
                <a:lnTo>
                  <a:pt x="1483" y="417"/>
                </a:lnTo>
                <a:lnTo>
                  <a:pt x="1468" y="370"/>
                </a:lnTo>
                <a:lnTo>
                  <a:pt x="1448" y="327"/>
                </a:lnTo>
                <a:lnTo>
                  <a:pt x="1423" y="285"/>
                </a:lnTo>
                <a:lnTo>
                  <a:pt x="1394" y="248"/>
                </a:lnTo>
                <a:lnTo>
                  <a:pt x="1360" y="215"/>
                </a:lnTo>
                <a:lnTo>
                  <a:pt x="1323" y="185"/>
                </a:lnTo>
                <a:lnTo>
                  <a:pt x="1282" y="160"/>
                </a:lnTo>
                <a:lnTo>
                  <a:pt x="1239" y="140"/>
                </a:lnTo>
                <a:lnTo>
                  <a:pt x="1192" y="125"/>
                </a:lnTo>
                <a:lnTo>
                  <a:pt x="1144" y="115"/>
                </a:lnTo>
                <a:lnTo>
                  <a:pt x="1094" y="112"/>
                </a:lnTo>
                <a:close/>
                <a:moveTo>
                  <a:pt x="1094" y="0"/>
                </a:moveTo>
                <a:lnTo>
                  <a:pt x="1150" y="3"/>
                </a:lnTo>
                <a:lnTo>
                  <a:pt x="1203" y="12"/>
                </a:lnTo>
                <a:lnTo>
                  <a:pt x="1256" y="27"/>
                </a:lnTo>
                <a:lnTo>
                  <a:pt x="1306" y="46"/>
                </a:lnTo>
                <a:lnTo>
                  <a:pt x="1352" y="71"/>
                </a:lnTo>
                <a:lnTo>
                  <a:pt x="1397" y="99"/>
                </a:lnTo>
                <a:lnTo>
                  <a:pt x="1438" y="133"/>
                </a:lnTo>
                <a:lnTo>
                  <a:pt x="1475" y="170"/>
                </a:lnTo>
                <a:lnTo>
                  <a:pt x="1508" y="211"/>
                </a:lnTo>
                <a:lnTo>
                  <a:pt x="1537" y="256"/>
                </a:lnTo>
                <a:lnTo>
                  <a:pt x="1562" y="303"/>
                </a:lnTo>
                <a:lnTo>
                  <a:pt x="1581" y="353"/>
                </a:lnTo>
                <a:lnTo>
                  <a:pt x="1595" y="406"/>
                </a:lnTo>
                <a:lnTo>
                  <a:pt x="1604" y="460"/>
                </a:lnTo>
                <a:lnTo>
                  <a:pt x="1607" y="516"/>
                </a:lnTo>
                <a:lnTo>
                  <a:pt x="1604" y="572"/>
                </a:lnTo>
                <a:lnTo>
                  <a:pt x="1595" y="626"/>
                </a:lnTo>
                <a:lnTo>
                  <a:pt x="1581" y="679"/>
                </a:lnTo>
                <a:lnTo>
                  <a:pt x="1562" y="729"/>
                </a:lnTo>
                <a:lnTo>
                  <a:pt x="1537" y="777"/>
                </a:lnTo>
                <a:lnTo>
                  <a:pt x="1508" y="820"/>
                </a:lnTo>
                <a:lnTo>
                  <a:pt x="1475" y="862"/>
                </a:lnTo>
                <a:lnTo>
                  <a:pt x="1438" y="899"/>
                </a:lnTo>
                <a:lnTo>
                  <a:pt x="1397" y="932"/>
                </a:lnTo>
                <a:lnTo>
                  <a:pt x="1352" y="962"/>
                </a:lnTo>
                <a:lnTo>
                  <a:pt x="1306" y="986"/>
                </a:lnTo>
                <a:lnTo>
                  <a:pt x="1256" y="1005"/>
                </a:lnTo>
                <a:lnTo>
                  <a:pt x="1203" y="1020"/>
                </a:lnTo>
                <a:lnTo>
                  <a:pt x="1150" y="1028"/>
                </a:lnTo>
                <a:lnTo>
                  <a:pt x="1094" y="1031"/>
                </a:lnTo>
                <a:lnTo>
                  <a:pt x="1038" y="1028"/>
                </a:lnTo>
                <a:lnTo>
                  <a:pt x="984" y="1020"/>
                </a:lnTo>
                <a:lnTo>
                  <a:pt x="932" y="1005"/>
                </a:lnTo>
                <a:lnTo>
                  <a:pt x="882" y="986"/>
                </a:lnTo>
                <a:lnTo>
                  <a:pt x="835" y="962"/>
                </a:lnTo>
                <a:lnTo>
                  <a:pt x="791" y="932"/>
                </a:lnTo>
                <a:lnTo>
                  <a:pt x="750" y="899"/>
                </a:lnTo>
                <a:lnTo>
                  <a:pt x="712" y="862"/>
                </a:lnTo>
                <a:lnTo>
                  <a:pt x="679" y="820"/>
                </a:lnTo>
                <a:lnTo>
                  <a:pt x="651" y="777"/>
                </a:lnTo>
                <a:lnTo>
                  <a:pt x="626" y="729"/>
                </a:lnTo>
                <a:lnTo>
                  <a:pt x="607" y="679"/>
                </a:lnTo>
                <a:lnTo>
                  <a:pt x="593" y="626"/>
                </a:lnTo>
                <a:lnTo>
                  <a:pt x="584" y="572"/>
                </a:lnTo>
                <a:lnTo>
                  <a:pt x="581" y="516"/>
                </a:lnTo>
                <a:lnTo>
                  <a:pt x="584" y="460"/>
                </a:lnTo>
                <a:lnTo>
                  <a:pt x="593" y="406"/>
                </a:lnTo>
                <a:lnTo>
                  <a:pt x="607" y="353"/>
                </a:lnTo>
                <a:lnTo>
                  <a:pt x="626" y="303"/>
                </a:lnTo>
                <a:lnTo>
                  <a:pt x="651" y="256"/>
                </a:lnTo>
                <a:lnTo>
                  <a:pt x="679" y="211"/>
                </a:lnTo>
                <a:lnTo>
                  <a:pt x="712" y="170"/>
                </a:lnTo>
                <a:lnTo>
                  <a:pt x="750" y="133"/>
                </a:lnTo>
                <a:lnTo>
                  <a:pt x="791" y="99"/>
                </a:lnTo>
                <a:lnTo>
                  <a:pt x="835" y="71"/>
                </a:lnTo>
                <a:lnTo>
                  <a:pt x="882" y="46"/>
                </a:lnTo>
                <a:lnTo>
                  <a:pt x="932" y="27"/>
                </a:lnTo>
                <a:lnTo>
                  <a:pt x="984" y="12"/>
                </a:lnTo>
                <a:lnTo>
                  <a:pt x="1038" y="3"/>
                </a:lnTo>
                <a:lnTo>
                  <a:pt x="10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rgbClr val="188ED6"/>
          </a:solidFill>
        </p:grpSpPr>
        <p:sp>
          <p:nvSpPr>
            <p:cNvPr id="232" name="Rectangle 231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導入 </a:t>
              </a:r>
              <a:r>
                <a:rPr lang="en-US" altLang="ja-JP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861" y="6498991"/>
              <a:ext cx="851179" cy="262447"/>
            </a:xfrm>
            <a:prstGeom prst="rect">
              <a:avLst/>
            </a:prstGeom>
            <a:grpFill/>
            <a:extLst/>
          </p:spPr>
        </p:pic>
      </p:grpSp>
      <p:sp>
        <p:nvSpPr>
          <p:cNvPr id="235" name="Rectangle 234"/>
          <p:cNvSpPr/>
          <p:nvPr/>
        </p:nvSpPr>
        <p:spPr>
          <a:xfrm>
            <a:off x="0" y="199293"/>
            <a:ext cx="12192000" cy="914400"/>
          </a:xfrm>
          <a:prstGeom prst="rect">
            <a:avLst/>
          </a:prstGeom>
          <a:solidFill>
            <a:srgbClr val="188ED6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/>
        </p:nvSpPr>
        <p:spPr>
          <a:xfrm>
            <a:off x="-1" y="302550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1.4.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提案  </a:t>
            </a:r>
            <a:r>
              <a:rPr lang="en-US" altLang="ja-JP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r>
              <a:rPr lang="en-US" sz="4000" smtClean="0">
                <a:solidFill>
                  <a:schemeClr val="bg1"/>
                </a:solidFill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37" name="Shape 1935"/>
          <p:cNvSpPr/>
          <p:nvPr/>
        </p:nvSpPr>
        <p:spPr>
          <a:xfrm>
            <a:off x="1195691" y="1751415"/>
            <a:ext cx="322865" cy="315712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9" name="Shape 1813"/>
          <p:cNvGrpSpPr/>
          <p:nvPr/>
        </p:nvGrpSpPr>
        <p:grpSpPr>
          <a:xfrm>
            <a:off x="1197961" y="3376327"/>
            <a:ext cx="367822" cy="286569"/>
            <a:chOff x="559275" y="1683950"/>
            <a:chExt cx="466500" cy="327300"/>
          </a:xfrm>
        </p:grpSpPr>
        <p:sp>
          <p:nvSpPr>
            <p:cNvPr id="240" name="Shape 1814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1815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7" name="Shape 1920"/>
          <p:cNvGrpSpPr/>
          <p:nvPr/>
        </p:nvGrpSpPr>
        <p:grpSpPr>
          <a:xfrm>
            <a:off x="1193610" y="2303509"/>
            <a:ext cx="321890" cy="302558"/>
            <a:chOff x="3936375" y="3703750"/>
            <a:chExt cx="453050" cy="332175"/>
          </a:xfrm>
        </p:grpSpPr>
        <p:sp>
          <p:nvSpPr>
            <p:cNvPr id="248" name="Shape 192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1922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1923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1924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19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3" name="Rounded Rectangle 252"/>
          <p:cNvSpPr/>
          <p:nvPr/>
        </p:nvSpPr>
        <p:spPr>
          <a:xfrm>
            <a:off x="1126838" y="3825285"/>
            <a:ext cx="497738" cy="482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1130536" y="4349822"/>
            <a:ext cx="496120" cy="48550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1134312" y="4898890"/>
            <a:ext cx="492344" cy="482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1121932" y="5442113"/>
            <a:ext cx="504724" cy="4559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57" name="Picture 2" descr="https://cdn0.iconfinder.com/data/icons/back-to-school/90/circle-school-learn-study-subject-language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59" y="3889721"/>
            <a:ext cx="341579" cy="341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Shape 1787"/>
          <p:cNvGrpSpPr/>
          <p:nvPr/>
        </p:nvGrpSpPr>
        <p:grpSpPr>
          <a:xfrm>
            <a:off x="1244215" y="4439221"/>
            <a:ext cx="244571" cy="297446"/>
            <a:chOff x="584925" y="922575"/>
            <a:chExt cx="415200" cy="502525"/>
          </a:xfrm>
        </p:grpSpPr>
        <p:sp>
          <p:nvSpPr>
            <p:cNvPr id="259" name="Shape 178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178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179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2" name="Shape 1936"/>
          <p:cNvGrpSpPr/>
          <p:nvPr/>
        </p:nvGrpSpPr>
        <p:grpSpPr>
          <a:xfrm>
            <a:off x="1218175" y="4960698"/>
            <a:ext cx="311042" cy="357812"/>
            <a:chOff x="6654650" y="3665275"/>
            <a:chExt cx="409100" cy="409125"/>
          </a:xfrm>
        </p:grpSpPr>
        <p:sp>
          <p:nvSpPr>
            <p:cNvPr id="263" name="Shape 193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19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5" name="Shape 1892"/>
          <p:cNvGrpSpPr/>
          <p:nvPr/>
        </p:nvGrpSpPr>
        <p:grpSpPr>
          <a:xfrm>
            <a:off x="1229029" y="5512235"/>
            <a:ext cx="315259" cy="313337"/>
            <a:chOff x="5255200" y="3006475"/>
            <a:chExt cx="511700" cy="378575"/>
          </a:xfrm>
        </p:grpSpPr>
        <p:sp>
          <p:nvSpPr>
            <p:cNvPr id="266" name="Shape 189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1894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8" name="Content Placeholder 2"/>
          <p:cNvSpPr txBox="1">
            <a:spLocks/>
          </p:cNvSpPr>
          <p:nvPr/>
        </p:nvSpPr>
        <p:spPr>
          <a:xfrm>
            <a:off x="1622407" y="1799362"/>
            <a:ext cx="5652429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 a website supporting users in study Vietnamese</a:t>
            </a:r>
          </a:p>
        </p:txBody>
      </p:sp>
      <p:sp>
        <p:nvSpPr>
          <p:cNvPr id="269" name="Content Placeholder 2"/>
          <p:cNvSpPr txBox="1">
            <a:spLocks/>
          </p:cNvSpPr>
          <p:nvPr/>
        </p:nvSpPr>
        <p:spPr>
          <a:xfrm>
            <a:off x="1627110" y="3939093"/>
            <a:ext cx="5652429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Japanese</a:t>
            </a:r>
          </a:p>
        </p:txBody>
      </p:sp>
      <p:sp>
        <p:nvSpPr>
          <p:cNvPr id="270" name="Content Placeholder 2"/>
          <p:cNvSpPr txBox="1">
            <a:spLocks/>
          </p:cNvSpPr>
          <p:nvPr/>
        </p:nvSpPr>
        <p:spPr>
          <a:xfrm>
            <a:off x="1612754" y="2843783"/>
            <a:ext cx="5652429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 users almost of main features without registration</a:t>
            </a:r>
          </a:p>
        </p:txBody>
      </p:sp>
      <p:sp>
        <p:nvSpPr>
          <p:cNvPr id="271" name="Content Placeholder 2"/>
          <p:cNvSpPr txBox="1">
            <a:spLocks/>
          </p:cNvSpPr>
          <p:nvPr/>
        </p:nvSpPr>
        <p:spPr>
          <a:xfrm>
            <a:off x="1618090" y="3384888"/>
            <a:ext cx="6516357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</a:t>
            </a:r>
            <a:r>
              <a:rPr lang="en-US" sz="160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to Editor about </a:t>
            </a: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contents of the website</a:t>
            </a:r>
          </a:p>
        </p:txBody>
      </p:sp>
      <p:sp>
        <p:nvSpPr>
          <p:cNvPr id="272" name="Content Placeholder 2"/>
          <p:cNvSpPr txBox="1">
            <a:spLocks/>
          </p:cNvSpPr>
          <p:nvPr/>
        </p:nvSpPr>
        <p:spPr>
          <a:xfrm>
            <a:off x="1622407" y="5501435"/>
            <a:ext cx="6340558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technologies such as Java, JavaScript, HTML, SQL Server</a:t>
            </a:r>
          </a:p>
        </p:txBody>
      </p:sp>
      <p:sp>
        <p:nvSpPr>
          <p:cNvPr id="274" name="Content Placeholder 2"/>
          <p:cNvSpPr txBox="1">
            <a:spLocks/>
          </p:cNvSpPr>
          <p:nvPr/>
        </p:nvSpPr>
        <p:spPr>
          <a:xfrm>
            <a:off x="1630763" y="4993140"/>
            <a:ext cx="7384948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for the most used browser like Internet Explorer, Firefox or Chrome.</a:t>
            </a:r>
          </a:p>
        </p:txBody>
      </p:sp>
      <p:sp>
        <p:nvSpPr>
          <p:cNvPr id="275" name="Content Placeholder 2"/>
          <p:cNvSpPr txBox="1">
            <a:spLocks/>
          </p:cNvSpPr>
          <p:nvPr/>
        </p:nvSpPr>
        <p:spPr>
          <a:xfrm>
            <a:off x="1628799" y="2313439"/>
            <a:ext cx="8325315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logging in the system, user can see their progress of study and skills accessments</a:t>
            </a:r>
          </a:p>
        </p:txBody>
      </p:sp>
      <p:sp>
        <p:nvSpPr>
          <p:cNvPr id="276" name="Content Placeholder 2"/>
          <p:cNvSpPr txBox="1">
            <a:spLocks/>
          </p:cNvSpPr>
          <p:nvPr/>
        </p:nvSpPr>
        <p:spPr>
          <a:xfrm>
            <a:off x="1632570" y="4497993"/>
            <a:ext cx="5652429" cy="3481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can enlarge knowledge about Vietnamese for all skills</a:t>
            </a:r>
          </a:p>
        </p:txBody>
      </p:sp>
    </p:spTree>
    <p:extLst>
      <p:ext uri="{BB962C8B-B14F-4D97-AF65-F5344CB8AC3E}">
        <p14:creationId xmlns:p14="http://schemas.microsoft.com/office/powerpoint/2010/main" val="28143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onderlan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3D15"/>
      </a:accent1>
      <a:accent2>
        <a:srgbClr val="F99325"/>
      </a:accent2>
      <a:accent3>
        <a:srgbClr val="6DAF27"/>
      </a:accent3>
      <a:accent4>
        <a:srgbClr val="188ED6"/>
      </a:accent4>
      <a:accent5>
        <a:srgbClr val="4EB9C1"/>
      </a:accent5>
      <a:accent6>
        <a:srgbClr val="73166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1_Office Theme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A1CA"/>
      </a:accent1>
      <a:accent2>
        <a:srgbClr val="099481"/>
      </a:accent2>
      <a:accent3>
        <a:srgbClr val="7DBC2D"/>
      </a:accent3>
      <a:accent4>
        <a:srgbClr val="EEA720"/>
      </a:accent4>
      <a:accent5>
        <a:srgbClr val="E13A62"/>
      </a:accent5>
      <a:accent6>
        <a:srgbClr val="9132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Fus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2B43"/>
      </a:accent1>
      <a:accent2>
        <a:srgbClr val="DF3621"/>
      </a:accent2>
      <a:accent3>
        <a:srgbClr val="FD9E01"/>
      </a:accent3>
      <a:accent4>
        <a:srgbClr val="94BA46"/>
      </a:accent4>
      <a:accent5>
        <a:srgbClr val="00B09B"/>
      </a:accent5>
      <a:accent6>
        <a:srgbClr val="0178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A1CA"/>
      </a:accent1>
      <a:accent2>
        <a:srgbClr val="099481"/>
      </a:accent2>
      <a:accent3>
        <a:srgbClr val="7DBC2D"/>
      </a:accent3>
      <a:accent4>
        <a:srgbClr val="EEA720"/>
      </a:accent4>
      <a:accent5>
        <a:srgbClr val="E13A62"/>
      </a:accent5>
      <a:accent6>
        <a:srgbClr val="9132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A1CA"/>
      </a:accent1>
      <a:accent2>
        <a:srgbClr val="099481"/>
      </a:accent2>
      <a:accent3>
        <a:srgbClr val="7DBC2D"/>
      </a:accent3>
      <a:accent4>
        <a:srgbClr val="EEA720"/>
      </a:accent4>
      <a:accent5>
        <a:srgbClr val="E13A62"/>
      </a:accent5>
      <a:accent6>
        <a:srgbClr val="9132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A1CA"/>
      </a:accent1>
      <a:accent2>
        <a:srgbClr val="099481"/>
      </a:accent2>
      <a:accent3>
        <a:srgbClr val="7DBC2D"/>
      </a:accent3>
      <a:accent4>
        <a:srgbClr val="EEA720"/>
      </a:accent4>
      <a:accent5>
        <a:srgbClr val="E13A62"/>
      </a:accent5>
      <a:accent6>
        <a:srgbClr val="9132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Words>3439</Words>
  <Application>Microsoft Office PowerPoint</Application>
  <PresentationFormat>Widescreen</PresentationFormat>
  <Paragraphs>781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64</vt:i4>
      </vt:variant>
    </vt:vector>
  </HeadingPairs>
  <TitlesOfParts>
    <vt:vector size="86" baseType="lpstr">
      <vt:lpstr>Gill Sans MT (Body)</vt:lpstr>
      <vt:lpstr>MS Mincho</vt:lpstr>
      <vt:lpstr>ＭＳ Ｐゴシック</vt:lpstr>
      <vt:lpstr>SimSun</vt:lpstr>
      <vt:lpstr>游ゴシック</vt:lpstr>
      <vt:lpstr>Arial</vt:lpstr>
      <vt:lpstr>Arial Narrow</vt:lpstr>
      <vt:lpstr>Calibri</vt:lpstr>
      <vt:lpstr>Calibri Light</vt:lpstr>
      <vt:lpstr>Courier New</vt:lpstr>
      <vt:lpstr>Gill Sans MT</vt:lpstr>
      <vt:lpstr>Impact</vt:lpstr>
      <vt:lpstr>Open Sans</vt:lpstr>
      <vt:lpstr>Times New Roman</vt:lpstr>
      <vt:lpstr>Wingdings</vt:lpstr>
      <vt:lpstr>Office Theme</vt:lpstr>
      <vt:lpstr>Badge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Hồng Quân Nguyễn</cp:lastModifiedBy>
  <cp:revision>284</cp:revision>
  <dcterms:created xsi:type="dcterms:W3CDTF">2015-06-19T07:08:12Z</dcterms:created>
  <dcterms:modified xsi:type="dcterms:W3CDTF">2016-08-23T07:19:28Z</dcterms:modified>
  <cp:category>Presentations, Business Presentations, Free PowerPoint Templates</cp:category>
  <cp:contentStatus>Template</cp:contentStatus>
</cp:coreProperties>
</file>